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8" r:id="rId18"/>
    <p:sldId id="272" r:id="rId19"/>
    <p:sldId id="320" r:id="rId20"/>
    <p:sldId id="273" r:id="rId21"/>
    <p:sldId id="274" r:id="rId22"/>
    <p:sldId id="321" r:id="rId23"/>
    <p:sldId id="276" r:id="rId24"/>
    <p:sldId id="275"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319" r:id="rId45"/>
    <p:sldId id="296" r:id="rId46"/>
    <p:sldId id="297" r:id="rId47"/>
    <p:sldId id="298" r:id="rId48"/>
    <p:sldId id="299" r:id="rId49"/>
    <p:sldId id="300" r:id="rId50"/>
    <p:sldId id="322"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x="9144000" cy="5143500" type="screen16x9"/>
  <p:notesSz cx="6858000" cy="9144000"/>
  <p:embeddedFontLst>
    <p:embeddedFont>
      <p:font typeface="Playfair Display" pitchFamily="2" charset="0"/>
      <p:regular r:id="rId69"/>
      <p:bold r:id="rId70"/>
      <p:italic r:id="rId71"/>
      <p:boldItalic r:id="rId72"/>
    </p:embeddedFont>
    <p:embeddedFont>
      <p:font typeface="Syncopate" panose="02000505000000020003" pitchFamily="2"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78"/>
    <p:restoredTop sz="66910"/>
  </p:normalViewPr>
  <p:slideViewPr>
    <p:cSldViewPr snapToGrid="0" snapToObjects="1">
      <p:cViewPr varScale="1">
        <p:scale>
          <a:sx n="148" d="100"/>
          <a:sy n="148" d="100"/>
        </p:scale>
        <p:origin x="21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0f92a5151_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0f92a5151_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sz="1100" b="0" i="0" u="none" strike="noStrike" cap="none" dirty="0">
                <a:solidFill>
                  <a:srgbClr val="000000"/>
                </a:solidFill>
                <a:effectLst/>
                <a:latin typeface="Arial"/>
                <a:ea typeface="Arial"/>
                <a:cs typeface="Arial"/>
                <a:sym typeface="Arial"/>
              </a:rPr>
              <a:t>Life of a Pixel</a:t>
            </a:r>
            <a:r>
              <a:rPr lang="zh-CN" altLang="en-US" sz="1100" b="0" i="0" u="none" strike="noStrike" cap="none" dirty="0">
                <a:solidFill>
                  <a:srgbClr val="000000"/>
                </a:solidFill>
                <a:effectLst/>
                <a:latin typeface="Arial"/>
                <a:ea typeface="Arial"/>
                <a:cs typeface="Arial"/>
                <a:sym typeface="Arial"/>
              </a:rPr>
              <a:t>这个演讲一开始是</a:t>
            </a:r>
            <a:r>
              <a:rPr lang="en" altLang="zh-CN" sz="1100" b="0" i="0" u="none" strike="noStrike" cap="none" dirty="0">
                <a:solidFill>
                  <a:srgbClr val="000000"/>
                </a:solidFill>
                <a:effectLst/>
                <a:latin typeface="Arial"/>
                <a:ea typeface="Arial"/>
                <a:cs typeface="Arial"/>
                <a:sym typeface="Arial"/>
              </a:rPr>
              <a:t>Chrome</a:t>
            </a:r>
            <a:r>
              <a:rPr lang="zh-CN" altLang="en-US" sz="1100" b="0" i="0" u="none" strike="noStrike" cap="none" dirty="0">
                <a:solidFill>
                  <a:srgbClr val="000000"/>
                </a:solidFill>
                <a:effectLst/>
                <a:latin typeface="Arial"/>
                <a:ea typeface="Arial"/>
                <a:cs typeface="Arial"/>
                <a:sym typeface="Arial"/>
              </a:rPr>
              <a:t>组新人入职的学习资料，给新人一个从高层次去看</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如何从</a:t>
            </a:r>
            <a:r>
              <a:rPr lang="en" altLang="zh-CN" sz="1100" b="0" i="0" u="none" strike="noStrike" cap="none" dirty="0">
                <a:solidFill>
                  <a:srgbClr val="000000"/>
                </a:solidFill>
                <a:effectLst/>
                <a:latin typeface="Arial"/>
                <a:ea typeface="Arial"/>
                <a:cs typeface="Arial"/>
                <a:sym typeface="Arial"/>
              </a:rPr>
              <a:t>HTML / CSS / JS </a:t>
            </a:r>
            <a:r>
              <a:rPr lang="zh-CN" altLang="en-US" sz="1100" b="0" i="0" u="none" strike="noStrike" cap="none" dirty="0">
                <a:solidFill>
                  <a:srgbClr val="000000"/>
                </a:solidFill>
                <a:effectLst/>
                <a:latin typeface="Arial"/>
                <a:ea typeface="Arial"/>
                <a:cs typeface="Arial"/>
                <a:sym typeface="Arial"/>
              </a:rPr>
              <a:t>显示到屏幕的网页。这个演讲一直在更新，所以大家可以通过这个演讲更新自己对</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的理解。</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本次演讲是</a:t>
            </a:r>
            <a:r>
              <a:rPr lang="en" altLang="zh-CN" sz="1100" b="0" i="0" u="none" strike="noStrike" cap="none" dirty="0">
                <a:solidFill>
                  <a:srgbClr val="000000"/>
                </a:solidFill>
                <a:effectLst/>
                <a:latin typeface="Arial"/>
                <a:ea typeface="Arial"/>
                <a:cs typeface="Arial"/>
                <a:sym typeface="Arial"/>
              </a:rPr>
              <a:t>Steve </a:t>
            </a:r>
            <a:r>
              <a:rPr lang="en" altLang="zh-CN" sz="1100" b="0" i="0" u="none" strike="noStrike" cap="none" dirty="0" err="1">
                <a:solidFill>
                  <a:srgbClr val="000000"/>
                </a:solidFill>
                <a:effectLst/>
                <a:latin typeface="Arial"/>
                <a:ea typeface="Arial"/>
                <a:cs typeface="Arial"/>
                <a:sym typeface="Arial"/>
              </a:rPr>
              <a:t>Kobes</a:t>
            </a:r>
            <a:r>
              <a:rPr lang="zh-CN" altLang="en-US" sz="1100" b="0" i="0" u="none" strike="noStrike" cap="none" dirty="0">
                <a:solidFill>
                  <a:srgbClr val="000000"/>
                </a:solidFill>
                <a:effectLst/>
                <a:latin typeface="Arial"/>
                <a:ea typeface="Arial"/>
                <a:cs typeface="Arial"/>
                <a:sym typeface="Arial"/>
              </a:rPr>
              <a:t>对</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渲染流程的介绍。它跟踪从</a:t>
            </a:r>
            <a:r>
              <a:rPr lang="en" altLang="zh-CN" sz="1100" b="0" i="0" u="none" strike="noStrike" cap="none" dirty="0">
                <a:solidFill>
                  <a:srgbClr val="000000"/>
                </a:solidFill>
                <a:effectLst/>
                <a:latin typeface="Arial"/>
                <a:ea typeface="Arial"/>
                <a:cs typeface="Arial"/>
                <a:sym typeface="Arial"/>
              </a:rPr>
              <a:t>Web</a:t>
            </a:r>
            <a:r>
              <a:rPr lang="zh-CN" altLang="en-US" sz="1100" b="0" i="0" u="none" strike="noStrike" cap="none" dirty="0">
                <a:solidFill>
                  <a:srgbClr val="000000"/>
                </a:solidFill>
                <a:effectLst/>
                <a:latin typeface="Arial"/>
                <a:ea typeface="Arial"/>
                <a:cs typeface="Arial"/>
                <a:sym typeface="Arial"/>
              </a:rPr>
              <a:t>内容到显示像素的所有步骤，并通过指向代码库中重要类和数据结构的指针来具体化高级概念。这个分享的原意是，希望它对新的</a:t>
            </a:r>
            <a:r>
              <a:rPr lang="en" altLang="zh-CN" sz="1100" b="0" i="0" u="none" strike="noStrike" cap="none" dirty="0">
                <a:solidFill>
                  <a:srgbClr val="000000"/>
                </a:solidFill>
                <a:effectLst/>
                <a:latin typeface="Arial"/>
                <a:ea typeface="Arial"/>
                <a:cs typeface="Arial"/>
                <a:sym typeface="Arial"/>
              </a:rPr>
              <a:t>Blink / Chromium</a:t>
            </a:r>
            <a:r>
              <a:rPr lang="zh-CN" altLang="en-US" sz="1100" b="0" i="0" u="none" strike="noStrike" cap="none" dirty="0">
                <a:solidFill>
                  <a:srgbClr val="000000"/>
                </a:solidFill>
                <a:effectLst/>
                <a:latin typeface="Arial"/>
                <a:ea typeface="Arial"/>
                <a:cs typeface="Arial"/>
                <a:sym typeface="Arial"/>
              </a:rPr>
              <a:t>贡献者或任何想要了解渲染如何工作的人有一定的帮助。</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演讲中展示</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从</a:t>
            </a:r>
            <a:r>
              <a:rPr lang="en" altLang="zh-CN" sz="1100" b="0" i="0" u="none" strike="noStrike" cap="none" dirty="0">
                <a:solidFill>
                  <a:srgbClr val="000000"/>
                </a:solidFill>
                <a:effectLst/>
                <a:latin typeface="Arial"/>
                <a:ea typeface="Arial"/>
                <a:cs typeface="Arial"/>
                <a:sym typeface="Arial"/>
              </a:rPr>
              <a:t>HTML</a:t>
            </a:r>
            <a:r>
              <a:rPr lang="zh-CN" altLang="en-US" sz="1100" b="0" i="0" u="none" strike="noStrike" cap="none" dirty="0">
                <a:solidFill>
                  <a:srgbClr val="000000"/>
                </a:solidFill>
                <a:effectLst/>
                <a:latin typeface="Arial"/>
                <a:ea typeface="Arial"/>
                <a:cs typeface="Arial"/>
                <a:sym typeface="Arial"/>
              </a:rPr>
              <a:t>到</a:t>
            </a:r>
            <a:r>
              <a:rPr lang="en" altLang="zh-CN" sz="1100" b="0" i="0" u="none" strike="noStrike" cap="none" dirty="0" err="1">
                <a:solidFill>
                  <a:srgbClr val="000000"/>
                </a:solidFill>
                <a:effectLst/>
                <a:latin typeface="Arial"/>
                <a:ea typeface="Arial"/>
                <a:cs typeface="Arial"/>
                <a:sym typeface="Arial"/>
              </a:rPr>
              <a:t>DomTree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整合</a:t>
            </a:r>
            <a:r>
              <a:rPr lang="en" altLang="zh-CN" sz="1100" b="0" i="0" u="none" strike="noStrike" cap="none" dirty="0">
                <a:solidFill>
                  <a:srgbClr val="000000"/>
                </a:solidFill>
                <a:effectLst/>
                <a:latin typeface="Arial"/>
                <a:ea typeface="Arial"/>
                <a:cs typeface="Arial"/>
                <a:sym typeface="Arial"/>
              </a:rPr>
              <a:t>CSS</a:t>
            </a:r>
            <a:r>
              <a:rPr lang="zh-CN" altLang="en-US" sz="1100" b="0" i="0" u="none" strike="noStrike" cap="none" dirty="0">
                <a:solidFill>
                  <a:srgbClr val="000000"/>
                </a:solidFill>
                <a:effectLst/>
                <a:latin typeface="Arial"/>
                <a:ea typeface="Arial"/>
                <a:cs typeface="Arial"/>
                <a:sym typeface="Arial"/>
              </a:rPr>
              <a:t>到</a:t>
            </a:r>
            <a:r>
              <a:rPr lang="en" altLang="zh-CN" sz="1100" b="0" i="0" u="none" strike="noStrike" cap="none" dirty="0" err="1">
                <a:solidFill>
                  <a:srgbClr val="000000"/>
                </a:solidFill>
                <a:effectLst/>
                <a:latin typeface="Arial"/>
                <a:ea typeface="Arial"/>
                <a:cs typeface="Arial"/>
                <a:sym typeface="Arial"/>
              </a:rPr>
              <a:t>LayoutTree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排版到</a:t>
            </a:r>
            <a:r>
              <a:rPr lang="en" altLang="zh-CN" sz="1100" b="0" i="0" u="none" strike="noStrike" cap="none" dirty="0" err="1">
                <a:solidFill>
                  <a:srgbClr val="000000"/>
                </a:solidFill>
                <a:effectLst/>
                <a:latin typeface="Arial"/>
                <a:ea typeface="Arial"/>
                <a:cs typeface="Arial"/>
                <a:sym typeface="Arial"/>
              </a:rPr>
              <a:t>PaintTree</a:t>
            </a:r>
            <a:r>
              <a:rPr lang="zh-CN" altLang="en-US" sz="1100" b="0" i="0" u="none" strike="noStrike" cap="none" dirty="0">
                <a:solidFill>
                  <a:srgbClr val="000000"/>
                </a:solidFill>
                <a:effectLst/>
                <a:latin typeface="Arial"/>
                <a:ea typeface="Arial"/>
                <a:cs typeface="Arial"/>
                <a:sym typeface="Arial"/>
              </a:rPr>
              <a:t>之后转成</a:t>
            </a:r>
            <a:r>
              <a:rPr lang="en" altLang="zh-CN" sz="1100" b="0" i="0" u="none" strike="noStrike" cap="none" dirty="0" err="1">
                <a:solidFill>
                  <a:srgbClr val="000000"/>
                </a:solidFill>
                <a:effectLst/>
                <a:latin typeface="Arial"/>
                <a:ea typeface="Arial"/>
                <a:cs typeface="Arial"/>
                <a:sym typeface="Arial"/>
              </a:rPr>
              <a:t>LayerTree</a:t>
            </a:r>
            <a:r>
              <a:rPr lang="zh-CN" altLang="en-US" sz="1100" b="0" i="0" u="none" strike="noStrike" cap="none" dirty="0">
                <a:solidFill>
                  <a:srgbClr val="000000"/>
                </a:solidFill>
                <a:effectLst/>
                <a:latin typeface="Arial"/>
                <a:ea typeface="Arial"/>
                <a:cs typeface="Arial"/>
                <a:sym typeface="Arial"/>
              </a:rPr>
              <a:t>转到</a:t>
            </a:r>
            <a:r>
              <a:rPr lang="en" altLang="zh-CN" sz="1100" b="0" i="0" u="none" strike="noStrike" cap="none" dirty="0">
                <a:solidFill>
                  <a:srgbClr val="000000"/>
                </a:solidFill>
                <a:effectLst/>
                <a:latin typeface="Arial"/>
                <a:ea typeface="Arial"/>
                <a:cs typeface="Arial"/>
                <a:sym typeface="Arial"/>
              </a:rPr>
              <a:t>compositing</a:t>
            </a:r>
            <a:r>
              <a:rPr lang="zh-CN" altLang="en-US" sz="1100" b="0" i="0" u="none" strike="noStrike" cap="none" dirty="0">
                <a:solidFill>
                  <a:srgbClr val="000000"/>
                </a:solidFill>
                <a:effectLst/>
                <a:latin typeface="Arial"/>
                <a:ea typeface="Arial"/>
                <a:cs typeface="Arial"/>
                <a:sym typeface="Arial"/>
              </a:rPr>
              <a:t>线程分块，光栅化到</a:t>
            </a:r>
            <a:r>
              <a:rPr lang="en" altLang="zh-CN" sz="1100" b="0" i="0" u="none" strike="noStrike" cap="none" dirty="0">
                <a:solidFill>
                  <a:srgbClr val="000000"/>
                </a:solidFill>
                <a:effectLst/>
                <a:latin typeface="Arial"/>
                <a:ea typeface="Arial"/>
                <a:cs typeface="Arial"/>
                <a:sym typeface="Arial"/>
              </a:rPr>
              <a:t>GPU</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最后显示到屏幕。</a:t>
            </a:r>
            <a:br>
              <a:rPr lang="zh-CN" altLang="en-US" sz="1100" b="0" i="0" u="none" strike="noStrike" cap="none" dirty="0">
                <a:solidFill>
                  <a:srgbClr val="000000"/>
                </a:solidFill>
                <a:effectLst/>
                <a:latin typeface="Arial"/>
                <a:ea typeface="Arial"/>
                <a:cs typeface="Arial"/>
                <a:sym typeface="Arial"/>
              </a:rPr>
            </a:b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还会说到</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现在计划中的或者正在开发的大项目。比如</a:t>
            </a:r>
            <a:r>
              <a:rPr lang="en" altLang="zh-CN" sz="1100" b="0" i="0" u="none" strike="noStrike" cap="none" dirty="0" err="1">
                <a:solidFill>
                  <a:srgbClr val="000000"/>
                </a:solidFill>
                <a:effectLst/>
                <a:latin typeface="Arial"/>
                <a:ea typeface="Arial"/>
                <a:cs typeface="Arial"/>
                <a:sym typeface="Arial"/>
              </a:rPr>
              <a:t>LayoutNG</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转到</a:t>
            </a:r>
            <a:r>
              <a:rPr lang="en" altLang="zh-CN" sz="1100" b="0" i="0" u="none" strike="noStrike" cap="none" dirty="0">
                <a:solidFill>
                  <a:srgbClr val="000000"/>
                </a:solidFill>
                <a:effectLst/>
                <a:latin typeface="Arial"/>
                <a:ea typeface="Arial"/>
                <a:cs typeface="Arial"/>
                <a:sym typeface="Arial"/>
              </a:rPr>
              <a:t>Vulkan</a:t>
            </a:r>
            <a:r>
              <a:rPr lang="zh-CN" altLang="en"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slim paint</a:t>
            </a:r>
            <a:r>
              <a:rPr lang="zh-CN" altLang="en" sz="1100" b="0" i="0" u="none" strike="noStrike" cap="none" dirty="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i="1" dirty="0">
                <a:solidFill>
                  <a:srgbClr val="999999"/>
                </a:solidFill>
                <a:latin typeface="Droid Serif"/>
                <a:ea typeface="Droid Serif"/>
                <a:cs typeface="Droid Serif"/>
                <a:sym typeface="Droid Serif"/>
              </a:rPr>
              <a:t>“The unexamined pixel is not worth rendering.”</a:t>
            </a:r>
            <a:r>
              <a:rPr lang="zh-CN" altLang="en-US" sz="1100" i="1" dirty="0">
                <a:solidFill>
                  <a:srgbClr val="999999"/>
                </a:solidFill>
                <a:latin typeface="Droid Serif"/>
                <a:ea typeface="Droid Serif"/>
                <a:cs typeface="Droid Serif"/>
                <a:sym typeface="Droid Serif"/>
              </a:rPr>
              <a:t>是借用了苏格拉底的“</a:t>
            </a:r>
            <a:r>
              <a:rPr lang="en" altLang="zh-CN" sz="1100" b="0" i="0" u="none" strike="noStrike" cap="none" dirty="0">
                <a:solidFill>
                  <a:srgbClr val="000000"/>
                </a:solidFill>
                <a:effectLst/>
                <a:latin typeface="Arial"/>
                <a:ea typeface="Arial"/>
                <a:cs typeface="Arial"/>
                <a:sym typeface="Arial"/>
              </a:rPr>
              <a:t>The unexamined life is not worth living</a:t>
            </a:r>
            <a:r>
              <a:rPr lang="zh-CN" altLang="en-US" sz="1100" b="0" i="0" u="none" strike="noStrike" cap="none" dirty="0">
                <a:solidFill>
                  <a:srgbClr val="000000"/>
                </a:solidFill>
                <a:effectLst/>
                <a:latin typeface="Arial"/>
                <a:ea typeface="Arial"/>
                <a:cs typeface="Arial"/>
                <a:sym typeface="Arial"/>
              </a:rPr>
              <a:t>”。具体出处可参考：</a:t>
            </a:r>
            <a:r>
              <a:rPr lang="en" altLang="zh-CN" sz="1100" b="0" i="0" u="none" strike="noStrike" cap="none" dirty="0">
                <a:solidFill>
                  <a:srgbClr val="000000"/>
                </a:solidFill>
                <a:effectLst/>
                <a:latin typeface="Arial"/>
                <a:ea typeface="Arial"/>
                <a:cs typeface="Arial"/>
                <a:sym typeface="Arial"/>
              </a:rPr>
              <a:t>https://</a:t>
            </a:r>
            <a:r>
              <a:rPr lang="en" altLang="zh-CN" sz="1100" b="0" i="0" u="none" strike="noStrike" cap="none" dirty="0" err="1">
                <a:solidFill>
                  <a:srgbClr val="000000"/>
                </a:solidFill>
                <a:effectLst/>
                <a:latin typeface="Arial"/>
                <a:ea typeface="Arial"/>
                <a:cs typeface="Arial"/>
                <a:sym typeface="Arial"/>
              </a:rPr>
              <a:t>en.wikipedia.org</a:t>
            </a:r>
            <a:r>
              <a:rPr lang="en" altLang="zh-CN" sz="1100" b="0" i="0" u="none" strike="noStrike" cap="none" dirty="0">
                <a:solidFill>
                  <a:srgbClr val="000000"/>
                </a:solidFill>
                <a:effectLst/>
                <a:latin typeface="Arial"/>
                <a:ea typeface="Arial"/>
                <a:cs typeface="Arial"/>
                <a:sym typeface="Arial"/>
              </a:rPr>
              <a:t>/wiki/</a:t>
            </a:r>
            <a:r>
              <a:rPr lang="en" altLang="zh-CN" sz="1100" b="0" i="0" u="none" strike="noStrike" cap="none" dirty="0" err="1">
                <a:solidFill>
                  <a:srgbClr val="000000"/>
                </a:solidFill>
                <a:effectLst/>
                <a:latin typeface="Arial"/>
                <a:ea typeface="Arial"/>
                <a:cs typeface="Arial"/>
                <a:sym typeface="Arial"/>
              </a:rPr>
              <a:t>The_unexamined_life_is_not_worth_living</a:t>
            </a:r>
            <a:r>
              <a:rPr lang="zh-CN" altLang="en-US" sz="1100" b="0" i="0" u="none" strike="noStrike" cap="none" dirty="0">
                <a:solidFill>
                  <a:srgbClr val="000000"/>
                </a:solidFill>
                <a:effectLst/>
                <a:latin typeface="Arial"/>
                <a:ea typeface="Arial"/>
                <a:cs typeface="Arial"/>
                <a:sym typeface="Arial"/>
              </a:rPr>
              <a:t>。</a:t>
            </a:r>
            <a:r>
              <a:rPr lang="zh-CN" altLang="en-US" dirty="0"/>
              <a:t>这句话经过</a:t>
            </a:r>
            <a:r>
              <a:rPr lang="en-US" altLang="zh-CN" dirty="0"/>
              <a:t>Google</a:t>
            </a:r>
            <a:r>
              <a:rPr lang="zh-CN" altLang="en-US" dirty="0"/>
              <a:t>翻译成中文竟然是：“不经历风雨，怎能见彩虹”。</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由此可见，语言所表达的含义是否能够被准确的理解，是会收到读者读对语言本身的熟练程度的影响的，这也是我将其翻译成中文的主要原因，希望能让中国的读者，用自己熟悉的语言去理解这个</a:t>
            </a:r>
            <a:r>
              <a:rPr lang="en-US" altLang="zh-CN" dirty="0"/>
              <a:t>PPT</a:t>
            </a:r>
            <a:r>
              <a:rPr lang="zh-CN" altLang="en-US" dirty="0"/>
              <a:t>所表达的内容。</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PPT</a:t>
            </a:r>
            <a:r>
              <a:rPr lang="zh-CN" altLang="en-US" dirty="0"/>
              <a:t>中涉及的一些概念，我都在备注中进行了补充，有需要的同学可以参考。</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由于我的英语水平有限，所以如果有翻译上的错误，可以到</a:t>
            </a:r>
            <a:r>
              <a:rPr lang="en-US" altLang="zh-CN" dirty="0" err="1"/>
              <a:t>Githup</a:t>
            </a:r>
            <a:r>
              <a:rPr lang="zh-CN" altLang="en-US" dirty="0"/>
              <a:t>上提</a:t>
            </a:r>
            <a:r>
              <a:rPr lang="en-US" altLang="zh-CN" dirty="0"/>
              <a:t>issue</a:t>
            </a:r>
            <a:r>
              <a:rPr lang="zh-CN" altLang="en-US" dirty="0"/>
              <a:t>反馈，我将持续更新这个</a:t>
            </a:r>
            <a:r>
              <a:rPr lang="en-US" altLang="zh-CN" dirty="0"/>
              <a:t>PPT</a:t>
            </a:r>
            <a:r>
              <a:rPr lang="zh-CN" altLang="en-US" dirty="0"/>
              <a:t>。</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0f92a5151_4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0f92a5151_4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HTML tags impose a semantically meaningful hierarchical structure on the document.  For example, a &lt;div&gt; may contain two paragraphs, each with text.  So the first step is to parse those tags to build an object model that reflects this structure. This uses computer science topics such as tokenization to read bytes from a string of html and produce a tree structure in </a:t>
            </a:r>
            <a:r>
              <a:rPr lang="en" dirty="0" err="1"/>
              <a:t>c++</a:t>
            </a:r>
            <a:r>
              <a:rPr lang="en" dirty="0"/>
              <a: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文档上的</a:t>
            </a:r>
            <a:r>
              <a:rPr lang="en-US" altLang="zh-CN" dirty="0"/>
              <a:t>HTML</a:t>
            </a:r>
            <a:r>
              <a:rPr lang="zh-CN" altLang="en-US" dirty="0"/>
              <a:t>标签，是强化了语义的，有意义的，具有层次的数据结构。例如一个</a:t>
            </a:r>
            <a:r>
              <a:rPr lang="en-US" altLang="zh-CN" dirty="0"/>
              <a:t>&lt;div&gt;</a:t>
            </a:r>
            <a:r>
              <a:rPr lang="zh-CN" altLang="en-US" dirty="0"/>
              <a:t>可以包含两个段落，每个里面都包含一段文本。因此，第一步就是解析这些标签，并将其构建成一个能够映射这种数据结构的对象。这运用了计算机领域中类似于分词这样的技术：从</a:t>
            </a:r>
            <a:r>
              <a:rPr lang="en-US" altLang="zh-CN" dirty="0"/>
              <a:t>HTML</a:t>
            </a:r>
            <a:r>
              <a:rPr lang="zh-CN" altLang="en-US" dirty="0"/>
              <a:t>字符串中读取字节，并在</a:t>
            </a:r>
            <a:r>
              <a:rPr lang="en-US" altLang="zh-CN" dirty="0"/>
              <a:t>C++</a:t>
            </a:r>
            <a:r>
              <a:rPr lang="zh-CN" altLang="en-US" dirty="0"/>
              <a:t>中生成树形的数据结构。</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f92a5151_4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0f92a5151_4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you've taken computer science classes you may recognize this as a "tree".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0f92a5151_4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0f92a5151_4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DOM serves double duty as both the internal representation of the page, and the API exposed to script for querying or modifying the rendering.</a:t>
            </a:r>
            <a:endParaRPr dirty="0"/>
          </a:p>
          <a:p>
            <a:pPr marL="0" lvl="0" indent="0" algn="l" rtl="0">
              <a:spcBef>
                <a:spcPts val="0"/>
              </a:spcBef>
              <a:spcAft>
                <a:spcPts val="0"/>
              </a:spcAft>
              <a:buNone/>
            </a:pPr>
            <a:r>
              <a:rPr lang="en" dirty="0"/>
              <a:t>The JavaScript engine (V8) exposes DOM web APIs as thin wrappers around the real DOM tree through a system called "bindings".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dirty="0"/>
              <a:t>DOM</a:t>
            </a:r>
            <a:r>
              <a:rPr lang="zh-CN" altLang="en" dirty="0"/>
              <a:t>有</a:t>
            </a:r>
            <a:r>
              <a:rPr lang="zh-CN" altLang="en-US" dirty="0"/>
              <a:t>两个责任：第一个是，</a:t>
            </a:r>
            <a:r>
              <a:rPr lang="en-US" altLang="zh-CN" dirty="0"/>
              <a:t>DOM</a:t>
            </a:r>
            <a:r>
              <a:rPr lang="zh-CN" altLang="en-US" dirty="0"/>
              <a:t>本身充当了页面内部的表示形式，第二个是，</a:t>
            </a:r>
            <a:r>
              <a:rPr lang="en-US" altLang="zh-CN" dirty="0"/>
              <a:t>DOM</a:t>
            </a:r>
            <a:r>
              <a:rPr lang="zh-CN" altLang="en-US" dirty="0"/>
              <a:t>也是暴露给脚本用来查询或者更改渲染的应用程序接口。</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0f92a5151_4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0f92a5151_4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Having built the DOM tree, the next step is to process the CSS styles.</a:t>
            </a:r>
            <a:endParaRPr dirty="0"/>
          </a:p>
          <a:p>
            <a:pPr marL="0" lvl="0" indent="0" algn="l" rtl="0">
              <a:spcBef>
                <a:spcPts val="0"/>
              </a:spcBef>
              <a:spcAft>
                <a:spcPts val="0"/>
              </a:spcAft>
              <a:buNone/>
            </a:pPr>
            <a:r>
              <a:rPr lang="en" dirty="0"/>
              <a:t>A CSS selector selects a subset of DOM elements that its property declarations should apply to.</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处理</a:t>
            </a:r>
            <a:r>
              <a:rPr lang="zh-CN" altLang="en-US" dirty="0"/>
              <a:t>完</a:t>
            </a:r>
            <a:r>
              <a:rPr lang="en-US" altLang="zh-CN" dirty="0"/>
              <a:t>DOM</a:t>
            </a:r>
            <a:r>
              <a:rPr lang="zh-CN" altLang="en-US" dirty="0"/>
              <a:t>，接下来的过程就是处理</a:t>
            </a:r>
            <a:r>
              <a:rPr lang="en-US" altLang="zh-CN" dirty="0"/>
              <a:t>CSS</a:t>
            </a:r>
            <a:r>
              <a:rPr lang="zh-CN" altLang="en-US" dirty="0"/>
              <a:t>样式。</a:t>
            </a:r>
            <a:endParaRPr lang="en-US" altLang="zh-CN" dirty="0"/>
          </a:p>
          <a:p>
            <a:pPr marL="0" lvl="0" indent="0" algn="l" rtl="0">
              <a:spcBef>
                <a:spcPts val="0"/>
              </a:spcBef>
              <a:spcAft>
                <a:spcPts val="0"/>
              </a:spcAft>
              <a:buNone/>
            </a:pPr>
            <a:r>
              <a:rPr lang="zh-CN" altLang="en-US" dirty="0"/>
              <a:t>一个</a:t>
            </a:r>
            <a:r>
              <a:rPr lang="en-US" altLang="zh-CN" dirty="0"/>
              <a:t>CSS</a:t>
            </a:r>
            <a:r>
              <a:rPr lang="zh-CN" altLang="en-US" dirty="0"/>
              <a:t>选择器，选择了一个</a:t>
            </a:r>
            <a:r>
              <a:rPr lang="en-US" altLang="zh-CN" dirty="0"/>
              <a:t>DOM</a:t>
            </a:r>
            <a:r>
              <a:rPr lang="zh-CN" altLang="en-US" dirty="0"/>
              <a:t>元素的子集，选择器的属性声明将会应用于这个子集。</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The process of calculating styles for the elements is broken into 3 phases:</a:t>
            </a:r>
          </a:p>
          <a:p>
            <a:pPr marL="0" lvl="0" indent="0" algn="l" rtl="0">
              <a:spcBef>
                <a:spcPts val="0"/>
              </a:spcBef>
              <a:spcAft>
                <a:spcPts val="0"/>
              </a:spcAft>
              <a:buNone/>
            </a:pPr>
            <a:br>
              <a:rPr lang="en-US" altLang="zh-CN" dirty="0"/>
            </a:br>
            <a:r>
              <a:rPr lang="en-US" altLang="zh-CN" dirty="0"/>
              <a:t>* Gathering, partitioning and indexing the style rules present in all of the</a:t>
            </a:r>
          </a:p>
          <a:p>
            <a:pPr marL="0" lvl="0" indent="0" algn="l" rtl="0">
              <a:spcBef>
                <a:spcPts val="0"/>
              </a:spcBef>
              <a:spcAft>
                <a:spcPts val="0"/>
              </a:spcAft>
              <a:buNone/>
            </a:pPr>
            <a:r>
              <a:rPr lang="en-US" altLang="zh-CN" dirty="0"/>
              <a:t>style sheets</a:t>
            </a:r>
          </a:p>
          <a:p>
            <a:pPr marL="0" lvl="0" indent="0" algn="l" rtl="0">
              <a:spcBef>
                <a:spcPts val="0"/>
              </a:spcBef>
              <a:spcAft>
                <a:spcPts val="0"/>
              </a:spcAft>
              <a:buNone/>
            </a:pPr>
            <a:r>
              <a:rPr lang="en-US" altLang="zh-CN" dirty="0"/>
              <a:t>* Visiting each element and finding all of the rules which apply to that</a:t>
            </a:r>
          </a:p>
          <a:p>
            <a:pPr marL="0" lvl="0" indent="0" algn="l" rtl="0">
              <a:spcBef>
                <a:spcPts val="0"/>
              </a:spcBef>
              <a:spcAft>
                <a:spcPts val="0"/>
              </a:spcAft>
              <a:buNone/>
            </a:pPr>
            <a:r>
              <a:rPr lang="en-US" altLang="zh-CN" dirty="0"/>
              <a:t>element</a:t>
            </a:r>
          </a:p>
          <a:p>
            <a:pPr marL="0" lvl="0" indent="0" algn="l" rtl="0">
              <a:spcBef>
                <a:spcPts val="0"/>
              </a:spcBef>
              <a:spcAft>
                <a:spcPts val="0"/>
              </a:spcAft>
              <a:buNone/>
            </a:pPr>
            <a:r>
              <a:rPr lang="en-US" altLang="zh-CN" dirty="0"/>
              <a:t>* Combining those rules and other information to produce the final computed</a:t>
            </a:r>
          </a:p>
          <a:p>
            <a:pPr marL="0" lvl="0" indent="0" algn="l" rtl="0">
              <a:spcBef>
                <a:spcPts val="0"/>
              </a:spcBef>
              <a:spcAft>
                <a:spcPts val="0"/>
              </a:spcAft>
              <a:buNone/>
            </a:pPr>
            <a:r>
              <a:rPr lang="en-US" altLang="zh-CN" dirty="0"/>
              <a:t>Style</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0f92a5151_4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0f92a5151_4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Style properties are the knobs by which web authors can influence the rendering of DOM elements.</a:t>
            </a:r>
            <a:endParaRPr dirty="0"/>
          </a:p>
          <a:p>
            <a:pPr marL="0" lvl="0" indent="0" algn="l" rtl="0">
              <a:spcBef>
                <a:spcPts val="0"/>
              </a:spcBef>
              <a:spcAft>
                <a:spcPts val="0"/>
              </a:spcAft>
              <a:buNone/>
            </a:pPr>
            <a:r>
              <a:rPr lang="en" dirty="0"/>
              <a:t>There are hundreds of style properties.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样式属性是网页开发者可以影响</a:t>
            </a:r>
            <a:r>
              <a:rPr lang="en-US" altLang="zh-CN" dirty="0"/>
              <a:t>DOM</a:t>
            </a:r>
            <a:r>
              <a:rPr lang="zh-CN" altLang="en-US" dirty="0"/>
              <a:t>元素呈现的工具。</a:t>
            </a:r>
            <a:endParaRPr lang="en-US" altLang="zh-CN" dirty="0"/>
          </a:p>
          <a:p>
            <a:pPr marL="0" lvl="0" indent="0" algn="l" rtl="0">
              <a:spcBef>
                <a:spcPts val="0"/>
              </a:spcBef>
              <a:spcAft>
                <a:spcPts val="0"/>
              </a:spcAft>
              <a:buNone/>
            </a:pPr>
            <a:r>
              <a:rPr lang="zh-CN" altLang="en-US" dirty="0"/>
              <a:t>有上百个样式属性。</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f92a5151_4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f92a5151_4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Furthermore, it's not trivial to determine which elements a style rule selects.</a:t>
            </a:r>
            <a:endParaRPr dirty="0"/>
          </a:p>
          <a:p>
            <a:pPr marL="0" lvl="0" indent="0" algn="l" rtl="0">
              <a:spcBef>
                <a:spcPts val="0"/>
              </a:spcBef>
              <a:spcAft>
                <a:spcPts val="0"/>
              </a:spcAft>
              <a:buNone/>
            </a:pPr>
            <a:r>
              <a:rPr lang="en" dirty="0"/>
              <a:t>Some elements may be selected by more than one rule, with conflicting declarations for a particular style property.</a:t>
            </a:r>
            <a:endParaRPr dirty="0"/>
          </a:p>
          <a:p>
            <a:pPr marL="0" lvl="0" indent="0" algn="l" rtl="0">
              <a:spcBef>
                <a:spcPts val="0"/>
              </a:spcBef>
              <a:spcAft>
                <a:spcPts val="0"/>
              </a:spcAft>
              <a:buNone/>
            </a:pPr>
            <a:r>
              <a:rPr lang="en" dirty="0"/>
              <a:t>The resolution of this is known as the "cascade" in CSS.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此外，确定样式规则选择哪些元素也不是一件小事。</a:t>
            </a:r>
            <a:endParaRPr lang="en-US" altLang="zh-CN" dirty="0"/>
          </a:p>
          <a:p>
            <a:pPr marL="0" lvl="0" indent="0" algn="l" rtl="0">
              <a:spcBef>
                <a:spcPts val="0"/>
              </a:spcBef>
              <a:spcAft>
                <a:spcPts val="0"/>
              </a:spcAft>
              <a:buNone/>
            </a:pPr>
            <a:r>
              <a:rPr lang="zh-CN" altLang="en-US" dirty="0"/>
              <a:t>一些元素可能被多个规则选中，而且它们对于特定属性的的申明可能还有冲突。</a:t>
            </a:r>
            <a:endParaRPr lang="en-US" altLang="zh-CN" dirty="0"/>
          </a:p>
          <a:p>
            <a:pPr marL="0" lvl="0" indent="0" algn="l" rtl="0">
              <a:spcBef>
                <a:spcPts val="0"/>
              </a:spcBef>
              <a:spcAft>
                <a:spcPts val="0"/>
              </a:spcAft>
              <a:buNone/>
            </a:pPr>
            <a:r>
              <a:rPr lang="zh-CN" altLang="en-US" dirty="0"/>
              <a:t>这种解决方案在</a:t>
            </a:r>
            <a:r>
              <a:rPr lang="en" dirty="0"/>
              <a:t>CSS</a:t>
            </a:r>
            <a:r>
              <a:rPr lang="zh-CN" altLang="en-US" dirty="0"/>
              <a:t>中称为“级联”。</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0f92a5151_4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0f92a5151_4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CSS parser builds a model of the style rules. This works similar to the html parser except the </a:t>
            </a:r>
            <a:r>
              <a:rPr lang="en" dirty="0" err="1"/>
              <a:t>css</a:t>
            </a:r>
            <a:r>
              <a:rPr lang="en" dirty="0"/>
              <a:t> syntax is more specified (less forgiving): parse ... turtles ... actual style.</a:t>
            </a:r>
            <a:endParaRPr dirty="0"/>
          </a:p>
          <a:p>
            <a:pPr marL="0" lvl="0" indent="0" algn="l" rtl="0">
              <a:spcBef>
                <a:spcPts val="0"/>
              </a:spcBef>
              <a:spcAft>
                <a:spcPts val="0"/>
              </a:spcAft>
              <a:buNone/>
            </a:pPr>
            <a:r>
              <a:rPr lang="en" dirty="0"/>
              <a:t>Style rules are indexed in various ways for efficient lookup.</a:t>
            </a:r>
            <a:endParaRPr dirty="0"/>
          </a:p>
          <a:p>
            <a:pPr marL="0" lvl="0" indent="0" algn="l" rtl="0">
              <a:spcBef>
                <a:spcPts val="0"/>
              </a:spcBef>
              <a:spcAft>
                <a:spcPts val="0"/>
              </a:spcAft>
              <a:buNone/>
            </a:pPr>
            <a:r>
              <a:rPr lang="en" dirty="0"/>
              <a:t>(Property classes are auto-generated at build time by Python scripts.)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dirty="0"/>
              <a:t>CSS</a:t>
            </a:r>
            <a:r>
              <a:rPr lang="zh-CN" altLang="en" dirty="0"/>
              <a:t>解析器</a:t>
            </a:r>
            <a:r>
              <a:rPr lang="zh-CN" altLang="en-US" dirty="0"/>
              <a:t>创建了一个样式规则的模型。这个工作和</a:t>
            </a:r>
            <a:r>
              <a:rPr lang="en-US" altLang="zh-CN" dirty="0"/>
              <a:t>HTML</a:t>
            </a:r>
            <a:r>
              <a:rPr lang="zh-CN" altLang="en-US" dirty="0"/>
              <a:t>解析一样，但是</a:t>
            </a:r>
            <a:r>
              <a:rPr lang="en-US" altLang="zh-CN" dirty="0" err="1"/>
              <a:t>css</a:t>
            </a:r>
            <a:r>
              <a:rPr lang="zh-CN" altLang="en-US" dirty="0"/>
              <a:t>语法更具体。</a:t>
            </a:r>
            <a:endParaRPr lang="en-US" altLang="zh-CN" dirty="0"/>
          </a:p>
          <a:p>
            <a:pPr marL="0" lvl="0" indent="0" algn="l" rtl="0">
              <a:spcBef>
                <a:spcPts val="0"/>
              </a:spcBef>
              <a:spcAft>
                <a:spcPts val="0"/>
              </a:spcAft>
              <a:buNone/>
            </a:pPr>
            <a:r>
              <a:rPr lang="zh-CN" altLang="en-US" dirty="0"/>
              <a:t>样式规则会被以各种方式索引，以便于查找。</a:t>
            </a:r>
            <a:endParaRPr lang="en-US" altLang="zh-CN" dirty="0"/>
          </a:p>
          <a:p>
            <a:pPr marL="0" lvl="0" indent="0" algn="l" rtl="0">
              <a:spcBef>
                <a:spcPts val="0"/>
              </a:spcBef>
              <a:spcAft>
                <a:spcPts val="0"/>
              </a:spcAft>
              <a:buNone/>
            </a:pPr>
            <a:r>
              <a:rPr lang="zh-CN" altLang="en-US" dirty="0"/>
              <a:t>（属性类是在构建时由</a:t>
            </a:r>
            <a:r>
              <a:rPr lang="en" altLang="zh-CN" dirty="0"/>
              <a:t>Python</a:t>
            </a:r>
            <a:r>
              <a:rPr lang="zh-CN" altLang="en-US" dirty="0"/>
              <a:t>脚本自动生成的）</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7faa71568_11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7faa71568_1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b="1" i="1" u="none" strike="noStrike" cap="none" dirty="0">
                <a:solidFill>
                  <a:srgbClr val="FF0000"/>
                </a:solidFill>
                <a:effectLst/>
                <a:latin typeface="Arial"/>
                <a:ea typeface="Arial"/>
                <a:cs typeface="Arial"/>
                <a:sym typeface="Arial"/>
              </a:rPr>
              <a:t>注：本篇</a:t>
            </a:r>
            <a:r>
              <a:rPr lang="en-US" altLang="zh-CN" sz="1100" b="1" i="1" u="none" strike="noStrike" cap="none" dirty="0">
                <a:solidFill>
                  <a:srgbClr val="FF0000"/>
                </a:solidFill>
                <a:effectLst/>
                <a:latin typeface="Arial"/>
                <a:ea typeface="Arial"/>
                <a:cs typeface="Arial"/>
                <a:sym typeface="Arial"/>
              </a:rPr>
              <a:t>PPT</a:t>
            </a:r>
            <a:r>
              <a:rPr lang="zh-CN" altLang="en-US" sz="1100" b="1" i="1" u="none" strike="noStrike" cap="none" dirty="0">
                <a:solidFill>
                  <a:srgbClr val="FF0000"/>
                </a:solidFill>
                <a:effectLst/>
                <a:latin typeface="Arial"/>
                <a:ea typeface="Arial"/>
                <a:cs typeface="Arial"/>
                <a:sym typeface="Arial"/>
              </a:rPr>
              <a:t>是在翻译过程中新增的，内容参考了</a:t>
            </a:r>
            <a:r>
              <a:rPr lang="en-US" altLang="zh-CN" sz="1100" b="1" i="1" u="none" strike="noStrike" cap="none" dirty="0">
                <a:solidFill>
                  <a:srgbClr val="FF0000"/>
                </a:solidFill>
                <a:effectLst/>
                <a:latin typeface="Arial"/>
                <a:ea typeface="Arial"/>
                <a:cs typeface="Arial"/>
                <a:sym typeface="Arial"/>
              </a:rPr>
              <a:t>【</a:t>
            </a:r>
            <a:r>
              <a:rPr lang="zh-CN" altLang="en-US" sz="1100" b="1" i="0" u="none" strike="noStrike" cap="none" dirty="0">
                <a:solidFill>
                  <a:srgbClr val="000000"/>
                </a:solidFill>
                <a:effectLst/>
                <a:latin typeface="Arial"/>
                <a:ea typeface="Arial"/>
                <a:cs typeface="Arial"/>
                <a:sym typeface="Arial"/>
              </a:rPr>
              <a:t>从</a:t>
            </a:r>
            <a:r>
              <a:rPr lang="en" altLang="zh-CN" sz="1100" b="1" i="0" u="none" strike="noStrike" cap="none" dirty="0">
                <a:solidFill>
                  <a:srgbClr val="000000"/>
                </a:solidFill>
                <a:effectLst/>
                <a:latin typeface="Arial"/>
                <a:ea typeface="Arial"/>
                <a:cs typeface="Arial"/>
                <a:sym typeface="Arial"/>
              </a:rPr>
              <a:t>Chrome</a:t>
            </a:r>
            <a:r>
              <a:rPr lang="zh-CN" altLang="en-US" sz="1100" b="1" i="0" u="none" strike="noStrike" cap="none" dirty="0">
                <a:solidFill>
                  <a:srgbClr val="000000"/>
                </a:solidFill>
                <a:effectLst/>
                <a:latin typeface="Arial"/>
                <a:ea typeface="Arial"/>
                <a:cs typeface="Arial"/>
                <a:sym typeface="Arial"/>
              </a:rPr>
              <a:t>源码看浏览器如何计算</a:t>
            </a:r>
            <a:r>
              <a:rPr lang="en" altLang="zh-CN" sz="1100" b="1" i="0" u="none" strike="noStrike" cap="none" dirty="0">
                <a:solidFill>
                  <a:srgbClr val="000000"/>
                </a:solidFill>
                <a:effectLst/>
                <a:latin typeface="Arial"/>
                <a:ea typeface="Arial"/>
                <a:cs typeface="Arial"/>
                <a:sym typeface="Arial"/>
              </a:rPr>
              <a:t>CSS</a:t>
            </a:r>
            <a:r>
              <a:rPr lang="en-US" altLang="zh-CN" sz="1100" b="1" i="1" u="none" strike="noStrike" cap="none" dirty="0">
                <a:solidFill>
                  <a:srgbClr val="FF0000"/>
                </a:solidFill>
                <a:effectLst/>
                <a:latin typeface="Arial"/>
                <a:ea typeface="Arial"/>
                <a:cs typeface="Arial"/>
                <a:sym typeface="Arial"/>
              </a:rPr>
              <a:t>】</a:t>
            </a:r>
            <a:r>
              <a:rPr lang="zh-CN" altLang="en-US" sz="1100" b="1" i="1" u="none" strike="noStrike" cap="none" dirty="0">
                <a:solidFill>
                  <a:srgbClr val="FF0000"/>
                </a:solidFill>
                <a:effectLst/>
                <a:latin typeface="Arial"/>
                <a:ea typeface="Arial"/>
                <a:cs typeface="Arial"/>
                <a:sym typeface="Arial"/>
              </a:rPr>
              <a:t>（</a:t>
            </a:r>
            <a:r>
              <a:rPr lang="en-US" altLang="zh-CN" dirty="0"/>
              <a:t>https://</a:t>
            </a:r>
            <a:r>
              <a:rPr lang="en-US" altLang="zh-CN" dirty="0" err="1"/>
              <a:t>zhuanlan.zhihu.com</a:t>
            </a:r>
            <a:r>
              <a:rPr lang="en-US" altLang="zh-CN" dirty="0"/>
              <a:t>/p/25380611</a:t>
            </a:r>
            <a:r>
              <a:rPr lang="zh-CN" altLang="en-US" sz="1100" b="1" i="1" u="none" strike="noStrike" cap="none" dirty="0">
                <a:solidFill>
                  <a:srgbClr val="FF0000"/>
                </a:solidFill>
                <a:effectLst/>
                <a:latin typeface="Arial"/>
                <a:ea typeface="Arial"/>
                <a:cs typeface="Arial"/>
                <a:sym typeface="Arial"/>
              </a:rPr>
              <a:t>），原分享</a:t>
            </a:r>
            <a:r>
              <a:rPr lang="en-US" altLang="zh-CN" sz="1100" b="1" i="1" u="none" strike="noStrike" cap="none" dirty="0">
                <a:solidFill>
                  <a:srgbClr val="FF0000"/>
                </a:solidFill>
                <a:effectLst/>
                <a:latin typeface="Arial"/>
                <a:ea typeface="Arial"/>
                <a:cs typeface="Arial"/>
                <a:sym typeface="Arial"/>
              </a:rPr>
              <a:t>PPT</a:t>
            </a:r>
            <a:r>
              <a:rPr lang="zh-CN" altLang="en-US" sz="1100" b="1" i="1" u="none" strike="noStrike" cap="none" dirty="0">
                <a:solidFill>
                  <a:srgbClr val="FF0000"/>
                </a:solidFill>
                <a:effectLst/>
                <a:latin typeface="Arial"/>
                <a:ea typeface="Arial"/>
                <a:cs typeface="Arial"/>
                <a:sym typeface="Arial"/>
              </a:rPr>
              <a:t>中没有</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每个格式化后的</a:t>
            </a:r>
            <a:r>
              <a:rPr lang="en" altLang="zh-CN" sz="1100" b="0" i="0" u="none" strike="noStrike" cap="none" dirty="0" err="1">
                <a:solidFill>
                  <a:srgbClr val="000000"/>
                </a:solidFill>
                <a:effectLst/>
                <a:latin typeface="Arial"/>
                <a:ea typeface="Arial"/>
                <a:cs typeface="Arial"/>
                <a:sym typeface="Arial"/>
              </a:rPr>
              <a:t>styleRule</a:t>
            </a:r>
            <a:r>
              <a:rPr lang="zh-CN" altLang="en-US" sz="1100" b="0" i="0" u="none" strike="noStrike" cap="none" dirty="0">
                <a:solidFill>
                  <a:srgbClr val="000000"/>
                </a:solidFill>
                <a:effectLst/>
                <a:latin typeface="Arial"/>
                <a:ea typeface="Arial"/>
                <a:cs typeface="Arial"/>
                <a:sym typeface="Arial"/>
              </a:rPr>
              <a:t>主要包含两个部分，一个是选择器</a:t>
            </a:r>
            <a:r>
              <a:rPr lang="en" altLang="zh-CN" sz="1100" b="0" i="0" u="none" strike="noStrike" cap="none" dirty="0">
                <a:solidFill>
                  <a:srgbClr val="000000"/>
                </a:solidFill>
                <a:effectLst/>
                <a:latin typeface="Arial"/>
                <a:ea typeface="Arial"/>
                <a:cs typeface="Arial"/>
                <a:sym typeface="Arial"/>
              </a:rPr>
              <a:t>selectors</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第二个是属性集</a:t>
            </a:r>
            <a:r>
              <a:rPr lang="en" altLang="zh-CN" sz="1100" b="0" i="0" u="none" strike="noStrike" cap="none" dirty="0">
                <a:solidFill>
                  <a:srgbClr val="000000"/>
                </a:solidFill>
                <a:effectLst/>
                <a:latin typeface="Arial"/>
                <a:ea typeface="Arial"/>
                <a:cs typeface="Arial"/>
                <a:sym typeface="Arial"/>
              </a:rPr>
              <a:t>properties</a:t>
            </a:r>
            <a:r>
              <a:rPr lang="zh-CN" altLang="en" sz="1100" b="0" i="0" u="none" strike="noStrike" cap="none" dirty="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一个选择器和一个属性集就构成一条</a:t>
            </a:r>
            <a:r>
              <a:rPr lang="en" altLang="zh-CN" sz="1100" b="0" i="0" u="none" strike="noStrike" cap="none" dirty="0">
                <a:solidFill>
                  <a:srgbClr val="000000"/>
                </a:solidFill>
                <a:effectLst/>
                <a:latin typeface="Arial"/>
                <a:ea typeface="Arial"/>
                <a:cs typeface="Arial"/>
                <a:sym typeface="Arial"/>
              </a:rPr>
              <a:t>rule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同一个</a:t>
            </a:r>
            <a:r>
              <a:rPr lang="en" altLang="zh-CN" sz="1100" b="0" i="0" u="none" strike="noStrike" cap="none" dirty="0" err="1">
                <a:solidFill>
                  <a:srgbClr val="000000"/>
                </a:solidFill>
                <a:effectLst/>
                <a:latin typeface="Arial"/>
                <a:ea typeface="Arial"/>
                <a:cs typeface="Arial"/>
                <a:sym typeface="Arial"/>
              </a:rPr>
              <a:t>css</a:t>
            </a:r>
            <a:r>
              <a:rPr lang="zh-CN" altLang="en-US" sz="1100" b="0" i="0" u="none" strike="noStrike" cap="none" dirty="0">
                <a:solidFill>
                  <a:srgbClr val="000000"/>
                </a:solidFill>
                <a:effectLst/>
                <a:latin typeface="Arial"/>
                <a:ea typeface="Arial"/>
                <a:cs typeface="Arial"/>
                <a:sym typeface="Arial"/>
              </a:rPr>
              <a:t>表的所有</a:t>
            </a:r>
            <a:r>
              <a:rPr lang="en" altLang="zh-CN" sz="1100" b="0" i="0" u="none" strike="noStrike" cap="none" dirty="0">
                <a:solidFill>
                  <a:srgbClr val="000000"/>
                </a:solidFill>
                <a:effectLst/>
                <a:latin typeface="Arial"/>
                <a:ea typeface="Arial"/>
                <a:cs typeface="Arial"/>
                <a:sym typeface="Arial"/>
              </a:rPr>
              <a:t>rule</a:t>
            </a:r>
            <a:r>
              <a:rPr lang="zh-CN" altLang="en-US" sz="1100" b="0" i="0" u="none" strike="noStrike" cap="none" dirty="0">
                <a:solidFill>
                  <a:srgbClr val="000000"/>
                </a:solidFill>
                <a:effectLst/>
                <a:latin typeface="Arial"/>
                <a:ea typeface="Arial"/>
                <a:cs typeface="Arial"/>
                <a:sym typeface="Arial"/>
              </a:rPr>
              <a:t>放到同一个</a:t>
            </a:r>
            <a:r>
              <a:rPr lang="en" altLang="zh-CN" sz="1100" b="0" i="0" u="none" strike="noStrike" cap="none" dirty="0">
                <a:solidFill>
                  <a:srgbClr val="000000"/>
                </a:solidFill>
                <a:effectLst/>
                <a:latin typeface="Arial"/>
                <a:ea typeface="Arial"/>
                <a:cs typeface="Arial"/>
                <a:sym typeface="Arial"/>
              </a:rPr>
              <a:t>stylesheet</a:t>
            </a:r>
            <a:r>
              <a:rPr lang="zh-CN" altLang="en-US" sz="1100" b="0" i="0" u="none" strike="noStrike" cap="none" dirty="0">
                <a:solidFill>
                  <a:srgbClr val="000000"/>
                </a:solidFill>
                <a:effectLst/>
                <a:latin typeface="Arial"/>
                <a:ea typeface="Arial"/>
                <a:cs typeface="Arial"/>
                <a:sym typeface="Arial"/>
              </a:rPr>
              <a:t>对象里面，</a:t>
            </a:r>
            <a:r>
              <a:rPr lang="en" altLang="zh-CN" sz="1100" b="0" i="0" u="none" strike="noStrike" cap="none" dirty="0">
                <a:solidFill>
                  <a:srgbClr val="000000"/>
                </a:solidFill>
                <a:effectLst/>
                <a:latin typeface="Arial"/>
                <a:ea typeface="Arial"/>
                <a:cs typeface="Arial"/>
                <a:sym typeface="Arial"/>
              </a:rPr>
              <a:t>blink</a:t>
            </a:r>
            <a:r>
              <a:rPr lang="zh-CN" altLang="en-US" sz="1100" b="0" i="0" u="none" strike="noStrike" cap="none" dirty="0">
                <a:solidFill>
                  <a:srgbClr val="000000"/>
                </a:solidFill>
                <a:effectLst/>
                <a:latin typeface="Arial"/>
                <a:ea typeface="Arial"/>
                <a:cs typeface="Arial"/>
                <a:sym typeface="Arial"/>
              </a:rPr>
              <a:t>会把用户的样式存放到一个</a:t>
            </a:r>
            <a:r>
              <a:rPr lang="en" altLang="zh-CN" sz="1100" b="0" i="0" u="none" strike="noStrike" cap="none" dirty="0" err="1">
                <a:solidFill>
                  <a:srgbClr val="000000"/>
                </a:solidFill>
                <a:effectLst/>
                <a:latin typeface="Arial"/>
                <a:ea typeface="Arial"/>
                <a:cs typeface="Arial"/>
                <a:sym typeface="Arial"/>
              </a:rPr>
              <a:t>m_authorStyleSheets</a:t>
            </a:r>
            <a:r>
              <a:rPr lang="zh-CN" altLang="en-US" sz="1100" b="0" i="0" u="none" strike="noStrike" cap="none" dirty="0">
                <a:solidFill>
                  <a:srgbClr val="000000"/>
                </a:solidFill>
                <a:effectLst/>
                <a:latin typeface="Arial"/>
                <a:ea typeface="Arial"/>
                <a:cs typeface="Arial"/>
                <a:sym typeface="Arial"/>
              </a:rPr>
              <a:t>的向量里面。</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从第一个选择器可以看出，它的解析是从右往左的，这个在判断</a:t>
            </a:r>
            <a:r>
              <a:rPr lang="en" altLang="zh-CN" sz="1100" b="0" i="0" u="none" strike="noStrike" cap="none" dirty="0">
                <a:solidFill>
                  <a:srgbClr val="000000"/>
                </a:solidFill>
                <a:effectLst/>
                <a:latin typeface="Arial"/>
                <a:ea typeface="Arial"/>
                <a:cs typeface="Arial"/>
                <a:sym typeface="Arial"/>
              </a:rPr>
              <a:t>match</a:t>
            </a:r>
            <a:r>
              <a:rPr lang="zh-CN" altLang="en-US" sz="1100" b="0" i="0" u="none" strike="noStrike" cap="none" dirty="0">
                <a:solidFill>
                  <a:srgbClr val="000000"/>
                </a:solidFill>
                <a:effectLst/>
                <a:latin typeface="Arial"/>
                <a:ea typeface="Arial"/>
                <a:cs typeface="Arial"/>
                <a:sym typeface="Arial"/>
              </a:rPr>
              <a:t>的时候比较有用。</a:t>
            </a:r>
            <a:endParaRPr lang="en-US" altLang="zh-CN"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.text .hello</a:t>
            </a:r>
            <a:r>
              <a:rPr lang="zh-CN" altLang="en-US" dirty="0"/>
              <a:t>的</a:t>
            </a:r>
            <a:r>
              <a:rPr lang="en-US" altLang="zh-CN" dirty="0"/>
              <a:t>.hello</a:t>
            </a:r>
            <a:r>
              <a:rPr lang="zh-CN" altLang="en-US" dirty="0"/>
              <a:t>选择器的类型就是</a:t>
            </a:r>
            <a:r>
              <a:rPr lang="en-US" altLang="zh-CN" dirty="0"/>
              <a:t>Descendant</a:t>
            </a:r>
            <a:r>
              <a:rPr lang="zh-CN" altLang="en-US" dirty="0"/>
              <a:t>，即后代选择器。记录选择器类型的作用是协助判断当前元素是否</a:t>
            </a:r>
            <a:r>
              <a:rPr lang="en-US" altLang="zh-CN" dirty="0"/>
              <a:t>match</a:t>
            </a:r>
            <a:r>
              <a:rPr lang="zh-CN" altLang="en-US" dirty="0"/>
              <a:t>这个选择器。</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例如，由于</a:t>
            </a:r>
            <a:r>
              <a:rPr lang="en-US" altLang="zh-CN" dirty="0"/>
              <a:t>.hello</a:t>
            </a:r>
            <a:r>
              <a:rPr lang="zh-CN" altLang="en-US" dirty="0"/>
              <a:t>是一个父代选器，所以它从右往左的下一个选择器就是它的父选择器，于是判断当前元素的所有父元素是否匹配</a:t>
            </a:r>
            <a:r>
              <a:rPr lang="en-US" altLang="zh-CN" dirty="0"/>
              <a:t>.text</a:t>
            </a:r>
            <a:r>
              <a:rPr lang="zh-CN" altLang="en-US" dirty="0"/>
              <a:t>这个选择器。</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zh-CN" altLang="en-US" dirty="0"/>
            </a:br>
            <a:r>
              <a:rPr lang="zh-CN" altLang="en-US" sz="1100" b="0" i="0" u="none" strike="noStrike" cap="none" dirty="0">
                <a:solidFill>
                  <a:srgbClr val="000000"/>
                </a:solidFill>
                <a:effectLst/>
                <a:latin typeface="Arial"/>
                <a:ea typeface="Arial"/>
                <a:cs typeface="Arial"/>
                <a:sym typeface="Arial"/>
              </a:rPr>
              <a:t>最后会把生成的</a:t>
            </a:r>
            <a:r>
              <a:rPr lang="en" altLang="zh-CN" sz="1100" b="0" i="0" u="none" strike="noStrike" cap="none" dirty="0">
                <a:solidFill>
                  <a:srgbClr val="000000"/>
                </a:solidFill>
                <a:effectLst/>
                <a:latin typeface="Arial"/>
                <a:ea typeface="Arial"/>
                <a:cs typeface="Arial"/>
                <a:sym typeface="Arial"/>
              </a:rPr>
              <a:t>rule</a:t>
            </a:r>
            <a:r>
              <a:rPr lang="zh-CN" altLang="en-US" sz="1100" b="0" i="0" u="none" strike="noStrike" cap="none" dirty="0">
                <a:solidFill>
                  <a:srgbClr val="000000"/>
                </a:solidFill>
                <a:effectLst/>
                <a:latin typeface="Arial"/>
                <a:ea typeface="Arial"/>
                <a:cs typeface="Arial"/>
                <a:sym typeface="Arial"/>
              </a:rPr>
              <a:t>集放到四个类型哈希</a:t>
            </a:r>
            <a:r>
              <a:rPr lang="en" altLang="zh-CN" sz="1100" b="0" i="0" u="none" strike="noStrike" cap="none" dirty="0">
                <a:solidFill>
                  <a:srgbClr val="000000"/>
                </a:solidFill>
                <a:effectLst/>
                <a:latin typeface="Arial"/>
                <a:ea typeface="Arial"/>
                <a:cs typeface="Arial"/>
                <a:sym typeface="Arial"/>
              </a:rPr>
              <a:t>map</a:t>
            </a:r>
            <a:r>
              <a:rPr lang="zh-CN" altLang="en-US" sz="1100" b="0" i="0" u="none" strike="noStrike" cap="none" dirty="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0" i="0" u="none" strike="noStrike" cap="none" dirty="0">
                <a:solidFill>
                  <a:srgbClr val="000000"/>
                </a:solidFill>
                <a:effectLst/>
                <a:latin typeface="Arial"/>
                <a:ea typeface="Arial"/>
                <a:cs typeface="Arial"/>
                <a:sym typeface="Arial"/>
              </a:rPr>
              <a:t>map</a:t>
            </a:r>
            <a:r>
              <a:rPr lang="zh-CN" altLang="en-US" sz="1100" b="0" i="0" u="none" strike="noStrike" cap="none" dirty="0">
                <a:solidFill>
                  <a:srgbClr val="000000"/>
                </a:solidFill>
                <a:effectLst/>
                <a:latin typeface="Arial"/>
                <a:ea typeface="Arial"/>
                <a:cs typeface="Arial"/>
                <a:sym typeface="Arial"/>
              </a:rPr>
              <a:t>的类型是根据最右边的</a:t>
            </a:r>
            <a:r>
              <a:rPr lang="en" altLang="zh-CN" sz="1100" b="0" i="0" u="none" strike="noStrike" cap="none" dirty="0">
                <a:solidFill>
                  <a:srgbClr val="000000"/>
                </a:solidFill>
                <a:effectLst/>
                <a:latin typeface="Arial"/>
                <a:ea typeface="Arial"/>
                <a:cs typeface="Arial"/>
                <a:sym typeface="Arial"/>
              </a:rPr>
              <a:t>selector</a:t>
            </a:r>
            <a:r>
              <a:rPr lang="zh-CN" altLang="en-US" sz="1100" b="0" i="0" u="none" strike="noStrike" cap="none" dirty="0">
                <a:solidFill>
                  <a:srgbClr val="000000"/>
                </a:solidFill>
                <a:effectLst/>
                <a:latin typeface="Arial"/>
                <a:ea typeface="Arial"/>
                <a:cs typeface="Arial"/>
                <a:sym typeface="Arial"/>
              </a:rPr>
              <a:t>的类型：</a:t>
            </a:r>
            <a:r>
              <a:rPr lang="en" altLang="zh-CN" sz="1100" b="0" i="0" u="none" strike="noStrike" cap="none" dirty="0">
                <a:solidFill>
                  <a:srgbClr val="000000"/>
                </a:solidFill>
                <a:effectLst/>
                <a:latin typeface="Arial"/>
                <a:ea typeface="Arial"/>
                <a:cs typeface="Arial"/>
                <a:sym typeface="Arial"/>
              </a:rPr>
              <a:t>id</a:t>
            </a:r>
            <a:r>
              <a:rPr lang="zh-CN" altLang="en"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class</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标签、伪类选择器区分的，这样做的目的是为了在比较的时候能够很快地取出匹配第一个选择器的所有</a:t>
            </a:r>
            <a:r>
              <a:rPr lang="en" altLang="zh-CN" sz="1100" b="0" i="0" u="none" strike="noStrike" cap="none" dirty="0">
                <a:solidFill>
                  <a:srgbClr val="000000"/>
                </a:solidFill>
                <a:effectLst/>
                <a:latin typeface="Arial"/>
                <a:ea typeface="Arial"/>
                <a:cs typeface="Arial"/>
                <a:sym typeface="Arial"/>
              </a:rPr>
              <a:t>rule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然后每条</a:t>
            </a:r>
            <a:r>
              <a:rPr lang="en" altLang="zh-CN" sz="1100" b="0" i="0" u="none" strike="noStrike" cap="none" dirty="0">
                <a:solidFill>
                  <a:srgbClr val="000000"/>
                </a:solidFill>
                <a:effectLst/>
                <a:latin typeface="Arial"/>
                <a:ea typeface="Arial"/>
                <a:cs typeface="Arial"/>
                <a:sym typeface="Arial"/>
              </a:rPr>
              <a:t>rule</a:t>
            </a:r>
            <a:r>
              <a:rPr lang="zh-CN" altLang="en-US" sz="1100" b="0" i="0" u="none" strike="noStrike" cap="none" dirty="0">
                <a:solidFill>
                  <a:srgbClr val="000000"/>
                </a:solidFill>
                <a:effectLst/>
                <a:latin typeface="Arial"/>
                <a:ea typeface="Arial"/>
                <a:cs typeface="Arial"/>
                <a:sym typeface="Arial"/>
              </a:rPr>
              <a:t>再检查它的下一个</a:t>
            </a:r>
            <a:r>
              <a:rPr lang="en" altLang="zh-CN" sz="1100" b="0" i="0" u="none" strike="noStrike" cap="none" dirty="0">
                <a:solidFill>
                  <a:srgbClr val="000000"/>
                </a:solidFill>
                <a:effectLst/>
                <a:latin typeface="Arial"/>
                <a:ea typeface="Arial"/>
                <a:cs typeface="Arial"/>
                <a:sym typeface="Arial"/>
              </a:rPr>
              <a:t>selector</a:t>
            </a:r>
            <a:r>
              <a:rPr lang="zh-CN" altLang="en-US" sz="1100" b="0" i="0" u="none" strike="noStrike" cap="none" dirty="0">
                <a:solidFill>
                  <a:srgbClr val="000000"/>
                </a:solidFill>
                <a:effectLst/>
                <a:latin typeface="Arial"/>
                <a:ea typeface="Arial"/>
                <a:cs typeface="Arial"/>
                <a:sym typeface="Arial"/>
              </a:rPr>
              <a:t>是否匹配当前元素</a:t>
            </a:r>
            <a:endParaRPr lang="en-US" altLang="zh-CN"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lvl="0" indent="0" algn="l" rtl="0">
              <a:spcBef>
                <a:spcPts val="0"/>
              </a:spcBef>
              <a:spcAft>
                <a:spcPts val="0"/>
              </a:spcAft>
              <a:buNone/>
            </a:pPr>
            <a:r>
              <a:rPr lang="zh-CN" altLang="en-US" dirty="0"/>
              <a:t>后代选择器，会循环当前元素所有父结点，用这个父结点再进行检查，如果检查成功，并且它已经是最后一个选择器了，才会结束判断，返回成功匹配。</a:t>
            </a:r>
          </a:p>
          <a:p>
            <a:pPr marL="0" lvl="0" indent="0" algn="l" rtl="0">
              <a:spcBef>
                <a:spcPts val="0"/>
              </a:spcBef>
              <a:spcAft>
                <a:spcPts val="0"/>
              </a:spcAft>
              <a:buNone/>
            </a:pPr>
            <a:r>
              <a:rPr lang="zh-CN" altLang="en-US" dirty="0"/>
              <a:t>而其它的</a:t>
            </a:r>
            <a:r>
              <a:rPr lang="en-US" altLang="zh-CN" dirty="0" err="1"/>
              <a:t>relationType</a:t>
            </a:r>
            <a:r>
              <a:rPr lang="zh-CN" altLang="en-US" dirty="0"/>
              <a:t>会相应地去查找关联的元素。</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sz="1400" b="1" dirty="0"/>
              <a:t>参考资料：</a:t>
            </a:r>
            <a:endParaRPr lang="en-US" altLang="zh-CN" sz="1400" b="1"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b="1" dirty="0"/>
              <a:t>Blink</a:t>
            </a:r>
            <a:r>
              <a:rPr lang="zh-CN" altLang="en-US" b="1" dirty="0"/>
              <a:t>源码中对</a:t>
            </a:r>
            <a:r>
              <a:rPr lang="en-US" altLang="zh-CN" b="1" dirty="0"/>
              <a:t>CSS</a:t>
            </a:r>
            <a:r>
              <a:rPr lang="zh-CN" altLang="en-US" b="1" dirty="0"/>
              <a:t>样式计算过程的描述</a:t>
            </a:r>
            <a:endParaRPr lang="en-US" altLang="zh-C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https://</a:t>
            </a:r>
            <a:r>
              <a:rPr lang="en-US" altLang="zh-CN" dirty="0" err="1"/>
              <a:t>chromium.googlesource.com</a:t>
            </a:r>
            <a:r>
              <a:rPr lang="en-US" altLang="zh-CN" dirty="0"/>
              <a:t>/chromium/</a:t>
            </a:r>
            <a:r>
              <a:rPr lang="en-US" altLang="zh-CN" dirty="0" err="1"/>
              <a:t>src</a:t>
            </a:r>
            <a:r>
              <a:rPr lang="en-US" altLang="zh-CN" dirty="0"/>
              <a:t>/+/HEAD/</a:t>
            </a:r>
            <a:r>
              <a:rPr lang="en-US" altLang="zh-CN" dirty="0" err="1"/>
              <a:t>third_party</a:t>
            </a:r>
            <a:r>
              <a:rPr lang="en-US" altLang="zh-CN" dirty="0"/>
              <a:t>/blink/renderer/core/</a:t>
            </a:r>
            <a:r>
              <a:rPr lang="en-US" altLang="zh-CN" dirty="0" err="1"/>
              <a:t>css</a:t>
            </a:r>
            <a:r>
              <a:rPr lang="en-US" altLang="zh-CN" dirty="0"/>
              <a:t>/style-</a:t>
            </a:r>
            <a:r>
              <a:rPr lang="en-US" altLang="zh-CN" dirty="0" err="1"/>
              <a:t>calculation.md</a:t>
            </a:r>
            <a:endParaRPr lang="en-US" altLang="zh-CN"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b="1" i="0" u="none" strike="noStrike" cap="none" dirty="0">
                <a:solidFill>
                  <a:srgbClr val="000000"/>
                </a:solidFill>
                <a:effectLst/>
                <a:latin typeface="Arial"/>
                <a:ea typeface="Arial"/>
                <a:cs typeface="Arial"/>
                <a:sym typeface="Arial"/>
              </a:rPr>
              <a:t>从</a:t>
            </a:r>
            <a:r>
              <a:rPr lang="en" altLang="zh-CN" sz="1100" b="1" i="0" u="none" strike="noStrike" cap="none" dirty="0">
                <a:solidFill>
                  <a:srgbClr val="000000"/>
                </a:solidFill>
                <a:effectLst/>
                <a:latin typeface="Arial"/>
                <a:ea typeface="Arial"/>
                <a:cs typeface="Arial"/>
                <a:sym typeface="Arial"/>
              </a:rPr>
              <a:t>Chrome</a:t>
            </a:r>
            <a:r>
              <a:rPr lang="zh-CN" altLang="en-US" sz="1100" b="1" i="0" u="none" strike="noStrike" cap="none" dirty="0">
                <a:solidFill>
                  <a:srgbClr val="000000"/>
                </a:solidFill>
                <a:effectLst/>
                <a:latin typeface="Arial"/>
                <a:ea typeface="Arial"/>
                <a:cs typeface="Arial"/>
                <a:sym typeface="Arial"/>
              </a:rPr>
              <a:t>源码看浏览器如何计算</a:t>
            </a:r>
            <a:r>
              <a:rPr lang="en" altLang="zh-CN" sz="1100" b="1" i="0" u="none" strike="noStrike" cap="none" dirty="0">
                <a:solidFill>
                  <a:srgbClr val="000000"/>
                </a:solidFill>
                <a:effectLst/>
                <a:latin typeface="Arial"/>
                <a:ea typeface="Arial"/>
                <a:cs typeface="Arial"/>
                <a:sym typeface="Arial"/>
              </a:rPr>
              <a:t>CSS</a:t>
            </a:r>
            <a:endParaRPr lang="en-US" altLang="zh-CN" sz="11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https://</a:t>
            </a:r>
            <a:r>
              <a:rPr lang="en-US" altLang="zh-CN" dirty="0" err="1"/>
              <a:t>zhuanlan.zhihu.com</a:t>
            </a:r>
            <a:r>
              <a:rPr lang="en-US" altLang="zh-CN" dirty="0"/>
              <a:t>/p/25380611</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b="1" dirty="0"/>
              <a:t>为什么选择器要从右边计算</a:t>
            </a:r>
            <a:endParaRPr lang="en-US" altLang="zh-CN" b="1" dirty="0"/>
          </a:p>
          <a:p>
            <a:pPr marL="0" lvl="0" indent="0" algn="l" rtl="0">
              <a:spcBef>
                <a:spcPts val="0"/>
              </a:spcBef>
              <a:spcAft>
                <a:spcPts val="0"/>
              </a:spcAft>
              <a:buNone/>
            </a:pPr>
            <a:r>
              <a:rPr lang="en-US" altLang="zh-CN" dirty="0"/>
              <a:t>https://</a:t>
            </a:r>
            <a:r>
              <a:rPr lang="en-US" altLang="zh-CN" dirty="0" err="1"/>
              <a:t>stackoverflow.com</a:t>
            </a:r>
            <a:r>
              <a:rPr lang="en-US" altLang="zh-CN" dirty="0"/>
              <a:t>/questions/5797014/why-do-browsers-match-</a:t>
            </a:r>
            <a:r>
              <a:rPr lang="en-US" altLang="zh-CN" dirty="0" err="1"/>
              <a:t>css</a:t>
            </a:r>
            <a:r>
              <a:rPr lang="en-US" altLang="zh-CN" dirty="0"/>
              <a:t>-selectors-from-right-to-left/5813672#5813672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ltLang="zh-CN" sz="11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1" i="0" u="none" strike="noStrike" cap="none" dirty="0">
                <a:solidFill>
                  <a:srgbClr val="000000"/>
                </a:solidFill>
                <a:effectLst/>
                <a:latin typeface="SimHei" panose="02010609060101010101" pitchFamily="49" charset="-122"/>
                <a:ea typeface="SimHei" panose="02010609060101010101" pitchFamily="49" charset="-122"/>
                <a:cs typeface="Arial"/>
                <a:sym typeface="Arial"/>
              </a:rPr>
              <a:t>Reduce the Scope and Complexity of Style Calculations</a:t>
            </a:r>
            <a:endParaRPr lang="en-US" altLang="zh-CN" b="1" dirty="0">
              <a:latin typeface="SimHei" panose="02010609060101010101" pitchFamily="49" charset="-122"/>
              <a:ea typeface="SimHei" panose="02010609060101010101" pitchFamily="49" charset="-122"/>
            </a:endParaRPr>
          </a:p>
          <a:p>
            <a:pPr marL="0" lvl="0" indent="0" algn="l" rtl="0">
              <a:spcBef>
                <a:spcPts val="0"/>
              </a:spcBef>
              <a:spcAft>
                <a:spcPts val="0"/>
              </a:spcAft>
              <a:buNone/>
            </a:pPr>
            <a:r>
              <a:rPr lang="en-US" altLang="zh-CN" dirty="0"/>
              <a:t>https://</a:t>
            </a:r>
            <a:r>
              <a:rPr lang="en-US" altLang="zh-CN" dirty="0" err="1"/>
              <a:t>developers.google.com</a:t>
            </a:r>
            <a:r>
              <a:rPr lang="en-US" altLang="zh-CN" dirty="0"/>
              <a:t>/web/fundamentals/performance/rendering/reduce-the-scope-and-complexity-of-style-calculations</a:t>
            </a:r>
          </a:p>
        </p:txBody>
      </p:sp>
    </p:spTree>
    <p:extLst>
      <p:ext uri="{BB962C8B-B14F-4D97-AF65-F5344CB8AC3E}">
        <p14:creationId xmlns:p14="http://schemas.microsoft.com/office/powerpoint/2010/main" val="264215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0f92a5151_4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0f92a5151_4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Style resolving (or </a:t>
            </a:r>
            <a:r>
              <a:rPr lang="en" dirty="0" err="1"/>
              <a:t>recalc</a:t>
            </a:r>
            <a:r>
              <a:rPr lang="en" dirty="0"/>
              <a:t>) takes all the parsed style rules from the active style sheets in the document, including a set of default styles supplied by the browser, and computes the final value of every style property for every DOM element.  These are stored in an object called </a:t>
            </a:r>
            <a:r>
              <a:rPr lang="en" dirty="0" err="1"/>
              <a:t>ComputedStyle</a:t>
            </a:r>
            <a:r>
              <a:rPr lang="en" dirty="0"/>
              <a:t> which is just a giant map of style properties to values.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样式</a:t>
            </a:r>
            <a:r>
              <a:rPr lang="zh-CN" altLang="en-US" dirty="0"/>
              <a:t>的处理（或者重新计算），将文档中从样式表解析的所有样式规则，包括浏览器提供的默认的样式规则，为每个</a:t>
            </a:r>
            <a:r>
              <a:rPr lang="en-US" altLang="zh-CN" dirty="0"/>
              <a:t>DOM</a:t>
            </a:r>
            <a:r>
              <a:rPr lang="zh-CN" altLang="en-US" dirty="0"/>
              <a:t>元素计算出每一个样式属性最终的值。这些值被存储在一个叫做</a:t>
            </a:r>
            <a:r>
              <a:rPr lang="en" altLang="zh-CN" dirty="0" err="1"/>
              <a:t>ComputedStyle</a:t>
            </a:r>
            <a:r>
              <a:rPr lang="zh-CN" altLang="en" dirty="0"/>
              <a:t>的</a:t>
            </a:r>
            <a:r>
              <a:rPr lang="zh-CN" altLang="en-US" dirty="0"/>
              <a:t>对象中，这个对象是一个巨大了样式属性和值的映射表。</a:t>
            </a:r>
            <a:endParaRPr lang="en-US" altLang="zh-CN" dirty="0"/>
          </a:p>
          <a:p>
            <a:pPr marL="0" lvl="0" indent="0" algn="l" rtl="0">
              <a:spcBef>
                <a:spcPts val="0"/>
              </a:spcBef>
              <a:spcAft>
                <a:spcPts val="0"/>
              </a:spcAft>
              <a:buNone/>
            </a:pPr>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7faa71568_11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7faa71568_1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b="0" i="0" u="none" strike="noStrike" cap="none" dirty="0">
                <a:solidFill>
                  <a:srgbClr val="000000"/>
                </a:solidFill>
                <a:effectLst/>
                <a:latin typeface="Arial"/>
                <a:ea typeface="Arial"/>
                <a:cs typeface="Arial"/>
                <a:sym typeface="Arial"/>
              </a:rPr>
              <a:t>其中</a:t>
            </a:r>
            <a:r>
              <a:rPr lang="en" altLang="zh-CN" sz="1100" b="0" i="0" u="none" strike="noStrike" cap="none" dirty="0">
                <a:solidFill>
                  <a:srgbClr val="000000"/>
                </a:solidFill>
                <a:effectLst/>
                <a:latin typeface="Arial"/>
                <a:ea typeface="Arial"/>
                <a:cs typeface="Arial"/>
                <a:sym typeface="Arial"/>
              </a:rPr>
              <a:t>id</a:t>
            </a:r>
            <a:r>
              <a:rPr lang="zh-CN" altLang="en-US" sz="1100" b="0" i="0" u="none" strike="noStrike" cap="none" dirty="0">
                <a:solidFill>
                  <a:srgbClr val="000000"/>
                </a:solidFill>
                <a:effectLst/>
                <a:latin typeface="Arial"/>
                <a:ea typeface="Arial"/>
                <a:cs typeface="Arial"/>
                <a:sym typeface="Arial"/>
              </a:rPr>
              <a:t>的优先级为</a:t>
            </a:r>
            <a:r>
              <a:rPr lang="en-US" altLang="zh-CN" sz="1100" b="0" i="0" u="none" strike="noStrike" cap="none" dirty="0">
                <a:solidFill>
                  <a:srgbClr val="000000"/>
                </a:solidFill>
                <a:effectLst/>
                <a:latin typeface="Arial"/>
                <a:ea typeface="Arial"/>
                <a:cs typeface="Arial"/>
                <a:sym typeface="Arial"/>
              </a:rPr>
              <a:t>0</a:t>
            </a:r>
            <a:r>
              <a:rPr lang="en" altLang="zh-CN" sz="1100" b="0" i="0" u="none" strike="noStrike" cap="none" dirty="0">
                <a:solidFill>
                  <a:srgbClr val="000000"/>
                </a:solidFill>
                <a:effectLst/>
                <a:latin typeface="Arial"/>
                <a:ea typeface="Arial"/>
                <a:cs typeface="Arial"/>
                <a:sym typeface="Arial"/>
              </a:rPr>
              <a:t>x10000 = 65536</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类、属性、伪类的优先级为</a:t>
            </a:r>
            <a:r>
              <a:rPr lang="en-US" altLang="zh-CN" sz="1100" b="0" i="0" u="none" strike="noStrike" cap="none" dirty="0">
                <a:solidFill>
                  <a:srgbClr val="000000"/>
                </a:solidFill>
                <a:effectLst/>
                <a:latin typeface="Arial"/>
                <a:ea typeface="Arial"/>
                <a:cs typeface="Arial"/>
                <a:sym typeface="Arial"/>
              </a:rPr>
              <a:t>0</a:t>
            </a:r>
            <a:r>
              <a:rPr lang="en" altLang="zh-CN" sz="1100" b="0" i="0" u="none" strike="noStrike" cap="none" dirty="0">
                <a:solidFill>
                  <a:srgbClr val="000000"/>
                </a:solidFill>
                <a:effectLst/>
                <a:latin typeface="Arial"/>
                <a:ea typeface="Arial"/>
                <a:cs typeface="Arial"/>
                <a:sym typeface="Arial"/>
              </a:rPr>
              <a:t>x100 = 256</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标签选择器的优先级为</a:t>
            </a:r>
            <a:r>
              <a:rPr lang="en-US" altLang="zh-CN" sz="1100" b="0" i="0" u="none" strike="noStrike" cap="none" dirty="0">
                <a:solidFill>
                  <a:srgbClr val="000000"/>
                </a:solidFill>
                <a:effectLst/>
                <a:latin typeface="Arial"/>
                <a:ea typeface="Arial"/>
                <a:cs typeface="Arial"/>
                <a:sym typeface="Arial"/>
              </a:rPr>
              <a:t>1</a:t>
            </a:r>
            <a:r>
              <a:rPr lang="zh-CN" altLang="en-US" sz="1100" b="0" i="0" u="none" strike="noStrike" cap="none" dirty="0">
                <a:solidFill>
                  <a:srgbClr val="000000"/>
                </a:solidFill>
                <a:effectLst/>
                <a:latin typeface="Arial"/>
                <a:ea typeface="Arial"/>
                <a:cs typeface="Arial"/>
                <a:sym typeface="Arial"/>
              </a:rPr>
              <a:t>。</a:t>
            </a:r>
            <a:endParaRPr lang="en-US" altLang="zh-CN" dirty="0"/>
          </a:p>
        </p:txBody>
      </p:sp>
    </p:spTree>
    <p:extLst>
      <p:ext uri="{BB962C8B-B14F-4D97-AF65-F5344CB8AC3E}">
        <p14:creationId xmlns:p14="http://schemas.microsoft.com/office/powerpoint/2010/main" val="166551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0f92a5151_4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0f92a5151_4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Chrome's architecture is constantly evolving.  This talk focuses on what's currently shipping in the canary channel (Chrome 85) with default flags.  Future </a:t>
            </a:r>
            <a:r>
              <a:rPr lang="en" dirty="0" err="1"/>
              <a:t>refactorings</a:t>
            </a:r>
            <a:r>
              <a:rPr lang="en" dirty="0"/>
              <a:t> are only briefly mentioned.</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dirty="0"/>
              <a:t>Chrome</a:t>
            </a:r>
            <a:r>
              <a:rPr lang="zh-CN" altLang="en-US" dirty="0"/>
              <a:t>浏览器的架构一直在持续演进。本次分享的重点是介绍最近发布在</a:t>
            </a:r>
            <a:r>
              <a:rPr lang="en" altLang="zh-CN" dirty="0"/>
              <a:t>canary</a:t>
            </a:r>
            <a:r>
              <a:rPr lang="zh-CN" altLang="en" dirty="0"/>
              <a:t>频道</a:t>
            </a:r>
            <a:r>
              <a:rPr lang="zh-CN" altLang="en-US" dirty="0"/>
              <a:t>的</a:t>
            </a:r>
            <a:r>
              <a:rPr lang="en-US" altLang="zh-CN" dirty="0"/>
              <a:t>Chrome</a:t>
            </a:r>
            <a:r>
              <a:rPr lang="zh-CN" altLang="en-US" dirty="0"/>
              <a:t> </a:t>
            </a:r>
            <a:r>
              <a:rPr lang="en-US" altLang="zh-CN" dirty="0"/>
              <a:t>85</a:t>
            </a:r>
            <a:r>
              <a:rPr lang="zh-CN" altLang="en-US" dirty="0"/>
              <a:t>版本，并且配置使用的是默认标志。未来的重构，只是简单的提及了一下。</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7faa71568_11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7faa71568_1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Chrome developer tools will show you the "computed style" for any DOM element.  It's also exposed to </a:t>
            </a:r>
            <a:r>
              <a:rPr lang="en" dirty="0" err="1"/>
              <a:t>Javascript</a:t>
            </a:r>
            <a:r>
              <a:rPr lang="en" dirty="0"/>
              <a:t>.  These are based on Blink's </a:t>
            </a:r>
            <a:r>
              <a:rPr lang="en" dirty="0" err="1"/>
              <a:t>ComputedStyle</a:t>
            </a:r>
            <a:r>
              <a:rPr lang="en" dirty="0"/>
              <a:t> object (but a few properties are augmented with layout data).</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dirty="0"/>
              <a:t>Chrome</a:t>
            </a:r>
            <a:r>
              <a:rPr lang="zh-CN" altLang="en" dirty="0"/>
              <a:t>开发者</a:t>
            </a:r>
            <a:r>
              <a:rPr lang="zh-CN" altLang="en-US" dirty="0"/>
              <a:t>工具可以向你展示每一个</a:t>
            </a:r>
            <a:r>
              <a:rPr lang="en-US" altLang="zh-CN" dirty="0"/>
              <a:t>DOM</a:t>
            </a:r>
            <a:r>
              <a:rPr lang="zh-CN" altLang="en-US" dirty="0"/>
              <a:t>元素的“</a:t>
            </a:r>
            <a:r>
              <a:rPr lang="en" altLang="zh-CN" dirty="0"/>
              <a:t>computed style</a:t>
            </a:r>
            <a:r>
              <a:rPr lang="zh-CN" altLang="en-US" dirty="0"/>
              <a:t>”。它同样被暴露给了</a:t>
            </a:r>
            <a:r>
              <a:rPr lang="en-US" altLang="zh-CN" dirty="0"/>
              <a:t>JavaScript</a:t>
            </a:r>
            <a:r>
              <a:rPr lang="zh-CN" altLang="en-US" dirty="0"/>
              <a:t>。这些都基于</a:t>
            </a:r>
            <a:r>
              <a:rPr lang="en-US" altLang="zh-CN" dirty="0"/>
              <a:t>Blink</a:t>
            </a:r>
            <a:r>
              <a:rPr lang="zh-CN" altLang="en-US" dirty="0"/>
              <a:t>的</a:t>
            </a:r>
            <a:r>
              <a:rPr lang="en" altLang="zh-CN" dirty="0" err="1"/>
              <a:t>ComputedStyle</a:t>
            </a:r>
            <a:r>
              <a:rPr lang="zh-CN" altLang="en" dirty="0"/>
              <a:t>对象</a:t>
            </a:r>
            <a:r>
              <a:rPr lang="zh-CN" altLang="en-US" dirty="0"/>
              <a:t>。</a:t>
            </a:r>
            <a:endParaRPr lang="en-US" altLang="zh-CN" dirty="0"/>
          </a:p>
          <a:p>
            <a:pPr marL="0" lvl="0" indent="0" algn="l" rtl="0">
              <a:spcBef>
                <a:spcPts val="0"/>
              </a:spcBef>
              <a:spcAft>
                <a:spcPts val="0"/>
              </a:spcAft>
              <a:buNone/>
            </a:pPr>
            <a:r>
              <a:rPr lang="zh-CN" altLang="en-US" dirty="0"/>
              <a:t>（但是有一些属性通过布局数据进行了扩充）</a:t>
            </a:r>
            <a:endParaRPr lang="en-US" altLang="zh-CN" dirty="0"/>
          </a:p>
          <a:p>
            <a:pPr marL="0" lvl="0" indent="0" algn="l" rtl="0">
              <a:spcBef>
                <a:spcPts val="0"/>
              </a:spcBef>
              <a:spcAft>
                <a:spcPts val="0"/>
              </a:spcAft>
              <a:buNone/>
            </a:pPr>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7faa71568_11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7faa71568_11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Having built the DOM and computed all the styles, the next step is to determine the visual geometry of all the elements.</a:t>
            </a:r>
            <a:endParaRPr dirty="0"/>
          </a:p>
          <a:p>
            <a:pPr marL="0" lvl="0" indent="0" algn="l" rtl="0">
              <a:spcBef>
                <a:spcPts val="0"/>
              </a:spcBef>
              <a:spcAft>
                <a:spcPts val="0"/>
              </a:spcAft>
              <a:buNone/>
            </a:pPr>
            <a:r>
              <a:rPr lang="en" dirty="0"/>
              <a:t>For this block-level element we're computing the coordinates of a rectangle corresponding to the geometric region of the content area that the element occupies.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example, to compute the geometry of the dotted red line, if the width is 100%, we might need to first compute the parent element's location and size, then compute the width based on that.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当</a:t>
            </a:r>
            <a:r>
              <a:rPr lang="zh-CN" altLang="en-US" dirty="0"/>
              <a:t>所有</a:t>
            </a:r>
            <a:r>
              <a:rPr lang="en-US" altLang="zh-CN" dirty="0"/>
              <a:t>DOM</a:t>
            </a:r>
            <a:r>
              <a:rPr lang="zh-CN" altLang="en-US" dirty="0"/>
              <a:t>样式都计算完成后，下一步就是决定每个元素的视觉上的几何图形。</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这个过程就是将我们前一步计算好的</a:t>
            </a:r>
            <a:r>
              <a:rPr lang="en-US" altLang="zh-CN" dirty="0" err="1"/>
              <a:t>computedStyle</a:t>
            </a:r>
            <a:r>
              <a:rPr lang="zh-CN" altLang="en-US" dirty="0"/>
              <a:t>转换为具体的坐标信息。</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对于块级元素，我们计算一个矩形的坐标，这个矩形对应于元素所占据的内容区域的几何区域。</a:t>
            </a:r>
            <a:endParaRPr lang="en-US" altLang="zh-CN" dirty="0"/>
          </a:p>
          <a:p>
            <a:pPr marL="0" lvl="0" indent="0" algn="l" rtl="0">
              <a:spcBef>
                <a:spcPts val="0"/>
              </a:spcBef>
              <a:spcAft>
                <a:spcPts val="0"/>
              </a:spcAft>
              <a:buNone/>
            </a:pPr>
            <a:r>
              <a:rPr lang="zh-CN" altLang="en-US" dirty="0"/>
              <a:t>例如，要计算红色虚线的几何图形，如果宽度为</a:t>
            </a:r>
            <a:r>
              <a:rPr lang="en-US" altLang="zh-CN" dirty="0"/>
              <a:t>100%</a:t>
            </a:r>
            <a:r>
              <a:rPr lang="zh-CN" altLang="en-US" dirty="0"/>
              <a:t>，我们可能需要首先计算父元素的位置和大小，然后根据该位置计算宽度。</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0f92a5151_4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0f92a5151_4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simplest case, layout places blocks one after another in DOM order, descending vertically.  We call this "block flow".</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在最简单的情况下，</a:t>
            </a:r>
            <a:r>
              <a:rPr lang="en" dirty="0"/>
              <a:t>layout</a:t>
            </a:r>
            <a:r>
              <a:rPr lang="zh-CN" altLang="en-US" dirty="0"/>
              <a:t>按</a:t>
            </a:r>
            <a:r>
              <a:rPr lang="en" dirty="0"/>
              <a:t>DOM</a:t>
            </a:r>
            <a:r>
              <a:rPr lang="zh-CN" altLang="en-US" dirty="0"/>
              <a:t>顺序一个接一个地按垂直降序放置块。我们称之为“流式布局”。</a:t>
            </a:r>
            <a:endParaRPr dirty="0"/>
          </a:p>
        </p:txBody>
      </p:sp>
    </p:spTree>
    <p:extLst>
      <p:ext uri="{BB962C8B-B14F-4D97-AF65-F5344CB8AC3E}">
        <p14:creationId xmlns:p14="http://schemas.microsoft.com/office/powerpoint/2010/main" val="186687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0f92a5151_4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0f92a5151_4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Text nodes and inline elements like &lt;span&gt; generate inline boxes, which typically flow from left to right within a line.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RTL languages, such as Arabic and Hebrew, reverse the inline flow direction.</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文本</a:t>
            </a:r>
            <a:r>
              <a:rPr lang="zh-CN" altLang="en-US" dirty="0"/>
              <a:t>节点和内联元素，比如</a:t>
            </a:r>
            <a:r>
              <a:rPr lang="en-US" altLang="zh-CN" dirty="0"/>
              <a:t>&lt;</a:t>
            </a:r>
            <a:r>
              <a:rPr lang="en-US" altLang="zh-CN" dirty="0" err="1"/>
              <a:t>sapn</a:t>
            </a:r>
            <a:r>
              <a:rPr lang="en-US" altLang="zh-CN" dirty="0"/>
              <a:t>&gt;</a:t>
            </a:r>
            <a:r>
              <a:rPr lang="zh-CN" altLang="en-US" dirty="0"/>
              <a:t>会生成行内框，通常在一条直线内从左向右流动，也就是我们通常所说的</a:t>
            </a:r>
            <a:r>
              <a:rPr lang="en-US" altLang="zh-CN" dirty="0"/>
              <a:t>“</a:t>
            </a:r>
            <a:r>
              <a:rPr lang="zh-CN" altLang="en-US" dirty="0"/>
              <a:t>行内布局</a:t>
            </a:r>
            <a:r>
              <a:rPr lang="en-US" altLang="zh-CN" dirty="0"/>
              <a:t>”</a:t>
            </a:r>
            <a:r>
              <a:rPr lang="zh-CN" altLang="en-US" dirty="0"/>
              <a:t>。</a:t>
            </a:r>
            <a:endParaRPr lang="en-US" altLang="zh-CN" dirty="0"/>
          </a:p>
          <a:p>
            <a:pPr marL="0" lvl="0" indent="0" algn="l" rtl="0">
              <a:spcBef>
                <a:spcPts val="0"/>
              </a:spcBef>
              <a:spcAft>
                <a:spcPts val="0"/>
              </a:spcAft>
              <a:buNone/>
            </a:pPr>
            <a:r>
              <a:rPr lang="zh-CN" altLang="en-US" dirty="0"/>
              <a:t>从右边开始读的语言，如阿拉伯语和希伯来语，会反转内联流的方向。</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0f92a5151_4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0f92a5151_4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 盒模型是布局计算中的主要部分。</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60f92a5151_4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60f92a5151_4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Layout requires measuring text using the font from the computed style.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Layout uses a text shaping library called </a:t>
            </a:r>
            <a:r>
              <a:rPr lang="en" dirty="0" err="1">
                <a:solidFill>
                  <a:schemeClr val="dk1"/>
                </a:solidFill>
              </a:rPr>
              <a:t>HarfBuzz</a:t>
            </a:r>
            <a:r>
              <a:rPr lang="en" dirty="0">
                <a:solidFill>
                  <a:schemeClr val="dk1"/>
                </a:solidFill>
              </a:rPr>
              <a:t> to compute the size and placement of each glyph, which determines the overall width of a text run. A lot of engineering in blink goes into optimizing the use of these libraries.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Shaping must account for typographical features such as kerning and ligatures.</a:t>
            </a:r>
          </a:p>
          <a:p>
            <a:pPr marL="0" lvl="0" indent="0" algn="l" rtl="0">
              <a:spcBef>
                <a:spcPts val="0"/>
              </a:spcBef>
              <a:spcAft>
                <a:spcPts val="0"/>
              </a:spcAft>
              <a:buClr>
                <a:schemeClr val="dk1"/>
              </a:buClr>
              <a:buSzPts val="1100"/>
              <a:buFont typeface="Arial"/>
              <a:buNone/>
            </a:pPr>
            <a:endParaRPr lang="en" altLang="zh-CN" dirty="0">
              <a:solidFill>
                <a:schemeClr val="dk1"/>
              </a:solidFill>
            </a:endParaRPr>
          </a:p>
          <a:p>
            <a:pPr marL="0" lvl="0" indent="0" algn="l" rtl="0">
              <a:spcBef>
                <a:spcPts val="0"/>
              </a:spcBef>
              <a:spcAft>
                <a:spcPts val="0"/>
              </a:spcAft>
              <a:buClr>
                <a:schemeClr val="dk1"/>
              </a:buClr>
              <a:buSzPts val="1100"/>
              <a:buFont typeface="Arial"/>
              <a:buNone/>
            </a:pPr>
            <a:r>
              <a:rPr lang="zh-CN" altLang="en-US" dirty="0">
                <a:solidFill>
                  <a:schemeClr val="dk1"/>
                </a:solidFill>
              </a:rPr>
              <a:t>布局要求使用计算样式中的字体测量文本。</a:t>
            </a:r>
            <a:endParaRPr lang="en-US" altLang="zh-C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Layout</a:t>
            </a:r>
            <a:r>
              <a:rPr lang="zh-CN" altLang="en-US" dirty="0">
                <a:solidFill>
                  <a:schemeClr val="dk1"/>
                </a:solidFill>
              </a:rPr>
              <a:t>使用一个名为</a:t>
            </a:r>
            <a:r>
              <a:rPr lang="en" dirty="0" err="1">
                <a:solidFill>
                  <a:schemeClr val="dk1"/>
                </a:solidFill>
              </a:rPr>
              <a:t>HarfBuzz</a:t>
            </a:r>
            <a:r>
              <a:rPr lang="zh-CN" altLang="en-US" dirty="0">
                <a:solidFill>
                  <a:schemeClr val="dk1"/>
                </a:solidFill>
              </a:rPr>
              <a:t>的文本成形库来计算每个字形的大小和位置，这决定了文本段的总宽度。</a:t>
            </a:r>
            <a:r>
              <a:rPr lang="en" dirty="0">
                <a:solidFill>
                  <a:schemeClr val="dk1"/>
                </a:solidFill>
              </a:rPr>
              <a:t>blink</a:t>
            </a:r>
            <a:r>
              <a:rPr lang="zh-CN" altLang="en-US" dirty="0">
                <a:solidFill>
                  <a:schemeClr val="dk1"/>
                </a:solidFill>
              </a:rPr>
              <a:t>中的许多工程都在优化这些库的使用。</a:t>
            </a:r>
            <a:endParaRPr lang="en-US" altLang="zh-CN" dirty="0">
              <a:solidFill>
                <a:schemeClr val="dk1"/>
              </a:solidFill>
            </a:endParaRPr>
          </a:p>
          <a:p>
            <a:pPr marL="0" lvl="0" indent="0" algn="l" rtl="0">
              <a:spcBef>
                <a:spcPts val="0"/>
              </a:spcBef>
              <a:spcAft>
                <a:spcPts val="0"/>
              </a:spcAft>
              <a:buClr>
                <a:schemeClr val="dk1"/>
              </a:buClr>
              <a:buSzPts val="1100"/>
              <a:buFont typeface="Arial"/>
              <a:buNone/>
            </a:pPr>
            <a:r>
              <a:rPr lang="zh-CN" altLang="en-US" dirty="0">
                <a:solidFill>
                  <a:schemeClr val="dk1"/>
                </a:solidFill>
              </a:rPr>
              <a:t>最终形状的产生必须考虑到排版特征，如字距和连字。</a:t>
            </a: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0f92a5151_4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60f92a5151_4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Layout may compute multiple kinds of bounding </a:t>
            </a:r>
            <a:r>
              <a:rPr lang="en" dirty="0" err="1"/>
              <a:t>rects</a:t>
            </a:r>
            <a:r>
              <a:rPr lang="en" dirty="0"/>
              <a:t> for a single element.</a:t>
            </a:r>
            <a:endParaRPr dirty="0"/>
          </a:p>
          <a:p>
            <a:pPr marL="0" lvl="0" indent="0" algn="l" rtl="0">
              <a:spcBef>
                <a:spcPts val="0"/>
              </a:spcBef>
              <a:spcAft>
                <a:spcPts val="0"/>
              </a:spcAft>
              <a:buNone/>
            </a:pPr>
            <a:r>
              <a:rPr lang="en" dirty="0"/>
              <a:t>For example, when there is overflow, layout computes both the border box </a:t>
            </a:r>
            <a:r>
              <a:rPr lang="en" dirty="0" err="1"/>
              <a:t>rect</a:t>
            </a:r>
            <a:r>
              <a:rPr lang="en" dirty="0"/>
              <a:t> and the layout overflow rect.</a:t>
            </a:r>
            <a:endParaRPr dirty="0"/>
          </a:p>
          <a:p>
            <a:pPr marL="0" lvl="0" indent="0" algn="l" rtl="0">
              <a:spcBef>
                <a:spcPts val="0"/>
              </a:spcBef>
              <a:spcAft>
                <a:spcPts val="0"/>
              </a:spcAft>
              <a:buNone/>
            </a:pPr>
            <a:r>
              <a:rPr lang="en" dirty="0"/>
              <a:t>If a node's overflow is scrollable, layout also computes scroll boundaries and reserves space for scrollbars.</a:t>
            </a:r>
            <a:endParaRPr dirty="0"/>
          </a:p>
          <a:p>
            <a:pPr marL="0" lvl="0" indent="0" algn="l" rtl="0">
              <a:spcBef>
                <a:spcPts val="0"/>
              </a:spcBef>
              <a:spcAft>
                <a:spcPts val="0"/>
              </a:spcAft>
              <a:buClr>
                <a:srgbClr val="000000"/>
              </a:buClr>
              <a:buSzPts val="1100"/>
              <a:buFont typeface="Arial"/>
              <a:buNone/>
            </a:pPr>
            <a:r>
              <a:rPr lang="en" dirty="0"/>
              <a:t>The most common scrollable DOM node is the document itself, which is the root of the tree.</a:t>
            </a:r>
          </a:p>
          <a:p>
            <a:pPr marL="0" lvl="0" indent="0" algn="l" rtl="0">
              <a:spcBef>
                <a:spcPts val="0"/>
              </a:spcBef>
              <a:spcAft>
                <a:spcPts val="0"/>
              </a:spcAft>
              <a:buClr>
                <a:srgbClr val="000000"/>
              </a:buClr>
              <a:buSzPts val="1100"/>
              <a:buFont typeface="Arial"/>
              <a:buNone/>
            </a:pPr>
            <a:endParaRPr lang="en" altLang="zh-CN" dirty="0"/>
          </a:p>
          <a:p>
            <a:pPr marL="0" lvl="0" indent="0" algn="l" rtl="0">
              <a:spcBef>
                <a:spcPts val="0"/>
              </a:spcBef>
              <a:spcAft>
                <a:spcPts val="0"/>
              </a:spcAft>
              <a:buClr>
                <a:srgbClr val="000000"/>
              </a:buClr>
              <a:buSzPts val="1100"/>
              <a:buFont typeface="Arial"/>
              <a:buNone/>
            </a:pPr>
            <a:r>
              <a:rPr lang="zh-CN" altLang="en-US" dirty="0"/>
              <a:t>布局可以为单个元素计算多种边界矩形。</a:t>
            </a:r>
          </a:p>
          <a:p>
            <a:pPr marL="0" lvl="0" indent="0" algn="l" rtl="0">
              <a:spcBef>
                <a:spcPts val="0"/>
              </a:spcBef>
              <a:spcAft>
                <a:spcPts val="0"/>
              </a:spcAft>
              <a:buClr>
                <a:srgbClr val="000000"/>
              </a:buClr>
              <a:buSzPts val="1100"/>
              <a:buFont typeface="Arial"/>
              <a:buNone/>
            </a:pPr>
            <a:endParaRPr lang="zh-CN" altLang="en-US" dirty="0"/>
          </a:p>
          <a:p>
            <a:pPr marL="0" lvl="0" indent="0" algn="l" rtl="0">
              <a:spcBef>
                <a:spcPts val="0"/>
              </a:spcBef>
              <a:spcAft>
                <a:spcPts val="0"/>
              </a:spcAft>
              <a:buClr>
                <a:srgbClr val="000000"/>
              </a:buClr>
              <a:buSzPts val="1100"/>
              <a:buFont typeface="Arial"/>
              <a:buNone/>
            </a:pPr>
            <a:r>
              <a:rPr lang="zh-CN" altLang="en-US" dirty="0"/>
              <a:t>例如，当存在溢出时，</a:t>
            </a:r>
            <a:r>
              <a:rPr lang="en" dirty="0"/>
              <a:t>layout</a:t>
            </a:r>
            <a:r>
              <a:rPr lang="zh-CN" altLang="en-US" dirty="0"/>
              <a:t>同时计算</a:t>
            </a:r>
            <a:r>
              <a:rPr lang="en" dirty="0"/>
              <a:t>border box </a:t>
            </a:r>
            <a:r>
              <a:rPr lang="en" dirty="0" err="1"/>
              <a:t>rect</a:t>
            </a:r>
            <a:r>
              <a:rPr lang="zh-CN" altLang="en-US" dirty="0"/>
              <a:t>和</a:t>
            </a:r>
            <a:r>
              <a:rPr lang="en" dirty="0"/>
              <a:t>layout overflow </a:t>
            </a:r>
            <a:r>
              <a:rPr lang="en" dirty="0" err="1"/>
              <a:t>rect</a:t>
            </a:r>
            <a:r>
              <a:rPr lang="en" dirty="0"/>
              <a:t>。</a:t>
            </a:r>
          </a:p>
          <a:p>
            <a:pPr marL="0" lvl="0" indent="0" algn="l" rtl="0">
              <a:spcBef>
                <a:spcPts val="0"/>
              </a:spcBef>
              <a:spcAft>
                <a:spcPts val="0"/>
              </a:spcAft>
              <a:buClr>
                <a:srgbClr val="000000"/>
              </a:buClr>
              <a:buSzPts val="1100"/>
              <a:buFont typeface="Arial"/>
              <a:buNone/>
            </a:pPr>
            <a:endParaRPr lang="en" dirty="0"/>
          </a:p>
          <a:p>
            <a:pPr marL="0" lvl="0" indent="0" algn="l" rtl="0">
              <a:spcBef>
                <a:spcPts val="0"/>
              </a:spcBef>
              <a:spcAft>
                <a:spcPts val="0"/>
              </a:spcAft>
              <a:buClr>
                <a:srgbClr val="000000"/>
              </a:buClr>
              <a:buSzPts val="1100"/>
              <a:buFont typeface="Arial"/>
              <a:buNone/>
            </a:pPr>
            <a:r>
              <a:rPr lang="zh-CN" altLang="en-US" dirty="0"/>
              <a:t>如果一个节点的溢出是可滚动的，</a:t>
            </a:r>
            <a:r>
              <a:rPr lang="en" dirty="0"/>
              <a:t>layout</a:t>
            </a:r>
            <a:r>
              <a:rPr lang="zh-CN" altLang="en-US" dirty="0"/>
              <a:t>还计算滚动边界并为滚动条保留空间。</a:t>
            </a:r>
          </a:p>
          <a:p>
            <a:pPr marL="0" lvl="0" indent="0" algn="l" rtl="0">
              <a:spcBef>
                <a:spcPts val="0"/>
              </a:spcBef>
              <a:spcAft>
                <a:spcPts val="0"/>
              </a:spcAft>
              <a:buClr>
                <a:srgbClr val="000000"/>
              </a:buClr>
              <a:buSzPts val="1100"/>
              <a:buFont typeface="Arial"/>
              <a:buNone/>
            </a:pPr>
            <a:endParaRPr lang="zh-CN" altLang="en-US" dirty="0"/>
          </a:p>
          <a:p>
            <a:pPr marL="0" lvl="0" indent="0" algn="l" rtl="0">
              <a:spcBef>
                <a:spcPts val="0"/>
              </a:spcBef>
              <a:spcAft>
                <a:spcPts val="0"/>
              </a:spcAft>
              <a:buClr>
                <a:srgbClr val="000000"/>
              </a:buClr>
              <a:buSzPts val="1100"/>
              <a:buFont typeface="Arial"/>
              <a:buNone/>
            </a:pPr>
            <a:r>
              <a:rPr lang="zh-CN" altLang="en-US" dirty="0"/>
              <a:t>最常见的可滚动</a:t>
            </a:r>
            <a:r>
              <a:rPr lang="en" dirty="0"/>
              <a:t>DOM</a:t>
            </a:r>
            <a:r>
              <a:rPr lang="zh-CN" altLang="en-US" dirty="0"/>
              <a:t>节点是文档本身，它是</a:t>
            </a:r>
            <a:r>
              <a:rPr lang="en-US" altLang="zh-CN" dirty="0"/>
              <a:t>DOM</a:t>
            </a:r>
            <a:r>
              <a:rPr lang="zh-CN" altLang="en-US" dirty="0"/>
              <a:t>树的根节点。</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60f92a5151_4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60f92a5151_4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More complex layouts are needed for table elements or styles that specify things like breaking content into multiple columns, or floating objects that sit to one side with content flowing around them, or East Asian languages that have text running vertically instead of horizontally. These more complex layout modes rely on non-local constraints such as balancing the width of two table cells.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Notice how DOM structure and </a:t>
            </a:r>
            <a:r>
              <a:rPr lang="en" dirty="0" err="1"/>
              <a:t>ComputedStyle</a:t>
            </a:r>
            <a:r>
              <a:rPr lang="en" dirty="0"/>
              <a:t> values like "float: left" are inputs to the layout algorithm.  Each pipeline stage uses the results of the previous stages.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一些情况下需要更复杂的布局，比如表格元素，比如样式指定将内容拆分为多个列，比如内容围绕其中流动的浮动对象、比如垂直而不是水平排列文本的东亚语言。像这样的复杂的布局更依赖于非局部的约束，比如平衡两个单元格的宽度。</a:t>
            </a:r>
          </a:p>
          <a:p>
            <a:pPr marL="0" lvl="0" indent="0" algn="l" rtl="0">
              <a:spcBef>
                <a:spcPts val="0"/>
              </a:spcBef>
              <a:spcAft>
                <a:spcPts val="0"/>
              </a:spcAft>
              <a:buNone/>
            </a:pPr>
            <a:r>
              <a:rPr lang="zh-CN" altLang="en-US" dirty="0"/>
              <a:t>请注意</a:t>
            </a:r>
            <a:r>
              <a:rPr lang="en" dirty="0"/>
              <a:t>DOM</a:t>
            </a:r>
            <a:r>
              <a:rPr lang="zh-CN" altLang="en-US" dirty="0"/>
              <a:t>结构和</a:t>
            </a:r>
            <a:r>
              <a:rPr lang="en" dirty="0" err="1"/>
              <a:t>ComputedStyle</a:t>
            </a:r>
            <a:r>
              <a:rPr lang="zh-CN" altLang="en-US" dirty="0"/>
              <a:t>值（如“</a:t>
            </a:r>
            <a:r>
              <a:rPr lang="en" dirty="0" err="1"/>
              <a:t>float:left</a:t>
            </a:r>
            <a:r>
              <a:rPr lang="en" dirty="0"/>
              <a:t>”）</a:t>
            </a:r>
            <a:r>
              <a:rPr lang="zh-CN" altLang="en-US" dirty="0"/>
              <a:t>是布局算法的输入。每个阶段使用前一阶段的结果。</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0f92a5151_4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0f92a5151_4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Layout operates on a separate tree, linked to the DOM.  The nodes in the layout tree implement the layout algorithms.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different subclasses of </a:t>
            </a:r>
            <a:r>
              <a:rPr lang="en" dirty="0" err="1"/>
              <a:t>LayoutObject</a:t>
            </a:r>
            <a:r>
              <a:rPr lang="en" dirty="0"/>
              <a:t>, depending on the desired layout behavior.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style update stage also builds the layout tree.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layout stage traverses the layout tree, performing layout on each </a:t>
            </a:r>
            <a:r>
              <a:rPr lang="en" dirty="0" err="1"/>
              <a:t>LayoutObject</a:t>
            </a:r>
            <a:r>
              <a:rPr lang="en" dirty="0"/>
              <a: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dirty="0"/>
              <a:t>Layout</a:t>
            </a:r>
            <a:r>
              <a:rPr lang="zh-CN" altLang="en-US" dirty="0"/>
              <a:t>在链接到</a:t>
            </a:r>
            <a:r>
              <a:rPr lang="en" dirty="0"/>
              <a:t>DOM</a:t>
            </a:r>
            <a:r>
              <a:rPr lang="zh-CN" altLang="en-US" dirty="0"/>
              <a:t>的单独的树上操作。布局树中的节点实现了布局算法。</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根据所需的布局行为，</a:t>
            </a:r>
            <a:r>
              <a:rPr lang="en" dirty="0" err="1"/>
              <a:t>LayoutObject</a:t>
            </a:r>
            <a:r>
              <a:rPr lang="zh-CN" altLang="en-US" dirty="0"/>
              <a:t>有不同的子类。</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样式更新阶段同样会构建布局树。</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布局阶段遍历布局树，对每个布局对象执行布局操作。</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0f92a5151_4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0f92a5151_4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Usually, one DOM node gets one </a:t>
            </a:r>
            <a:r>
              <a:rPr lang="en" dirty="0" err="1"/>
              <a:t>LayoutObject</a:t>
            </a:r>
            <a:r>
              <a:rPr lang="en" dirty="0"/>
              <a:t>.  But sometimes a </a:t>
            </a:r>
            <a:r>
              <a:rPr lang="en" dirty="0" err="1"/>
              <a:t>LayoutObject</a:t>
            </a:r>
            <a:r>
              <a:rPr lang="en" dirty="0"/>
              <a:t> has no node, or a node has no </a:t>
            </a:r>
            <a:r>
              <a:rPr lang="en" dirty="0" err="1"/>
              <a:t>LayoutObject</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It's even possible for a node to have more than one </a:t>
            </a:r>
            <a:r>
              <a:rPr lang="en" dirty="0" err="1"/>
              <a:t>LayoutObject</a:t>
            </a:r>
            <a:r>
              <a:rPr lang="en" dirty="0"/>
              <a:t> (for example, an inline element with text before and after a block child).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layout tree construction is based on a </a:t>
            </a:r>
            <a:r>
              <a:rPr lang="en" dirty="0" err="1">
                <a:solidFill>
                  <a:schemeClr val="dk1"/>
                </a:solidFill>
              </a:rPr>
              <a:t>FlatTreeTraversal</a:t>
            </a:r>
            <a:r>
              <a:rPr lang="en" dirty="0">
                <a:solidFill>
                  <a:schemeClr val="dk1"/>
                </a:solidFill>
              </a:rPr>
              <a:t>, which crosses shadow DOM boundaries.  A </a:t>
            </a:r>
            <a:r>
              <a:rPr lang="en" dirty="0" err="1">
                <a:solidFill>
                  <a:schemeClr val="dk1"/>
                </a:solidFill>
              </a:rPr>
              <a:t>LayoutObject's</a:t>
            </a:r>
            <a:r>
              <a:rPr lang="en" dirty="0">
                <a:solidFill>
                  <a:schemeClr val="dk1"/>
                </a:solidFill>
              </a:rPr>
              <a:t> node may be in a different </a:t>
            </a:r>
            <a:r>
              <a:rPr lang="en" dirty="0" err="1">
                <a:solidFill>
                  <a:schemeClr val="dk1"/>
                </a:solidFill>
              </a:rPr>
              <a:t>TreeScope</a:t>
            </a:r>
            <a:r>
              <a:rPr lang="en" dirty="0">
                <a:solidFill>
                  <a:schemeClr val="dk1"/>
                </a:solidFill>
              </a:rPr>
              <a:t> from that of its containing block.</a:t>
            </a:r>
          </a:p>
          <a:p>
            <a:pPr marL="0" lvl="0" indent="0" algn="l" rtl="0">
              <a:spcBef>
                <a:spcPts val="0"/>
              </a:spcBef>
              <a:spcAft>
                <a:spcPts val="0"/>
              </a:spcAft>
              <a:buNone/>
            </a:pPr>
            <a:endParaRPr lang="en" altLang="zh-CN" dirty="0">
              <a:solidFill>
                <a:schemeClr val="dk1"/>
              </a:solidFill>
            </a:endParaRPr>
          </a:p>
          <a:p>
            <a:pPr marL="0" lvl="0" indent="0" algn="l" rtl="0">
              <a:spcBef>
                <a:spcPts val="0"/>
              </a:spcBef>
              <a:spcAft>
                <a:spcPts val="0"/>
              </a:spcAft>
              <a:buNone/>
            </a:pPr>
            <a:r>
              <a:rPr lang="zh-CN" altLang="en-US" dirty="0"/>
              <a:t>通常，一个</a:t>
            </a:r>
            <a:r>
              <a:rPr lang="en" dirty="0"/>
              <a:t>DOM</a:t>
            </a:r>
            <a:r>
              <a:rPr lang="zh-CN" altLang="en-US" dirty="0"/>
              <a:t>节点得到一个</a:t>
            </a:r>
            <a:r>
              <a:rPr lang="en" dirty="0" err="1"/>
              <a:t>LayoutObject</a:t>
            </a:r>
            <a:r>
              <a:rPr lang="en" dirty="0"/>
              <a:t>。</a:t>
            </a:r>
            <a:r>
              <a:rPr lang="zh-CN" altLang="en-US" dirty="0"/>
              <a:t>但是，有时候</a:t>
            </a:r>
            <a:r>
              <a:rPr lang="en" dirty="0" err="1"/>
              <a:t>LayoutObject</a:t>
            </a:r>
            <a:r>
              <a:rPr lang="zh-CN" altLang="en-US" dirty="0"/>
              <a:t>没有节点，或者节点没有</a:t>
            </a:r>
            <a:r>
              <a:rPr lang="en" dirty="0" err="1"/>
              <a:t>LayoutObject</a:t>
            </a: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zh-CN" altLang="en-US" dirty="0"/>
              <a:t>甚至节点有可能有多个</a:t>
            </a:r>
            <a:r>
              <a:rPr lang="en" dirty="0" err="1"/>
              <a:t>LayoutObject</a:t>
            </a:r>
            <a:r>
              <a:rPr lang="en" dirty="0"/>
              <a:t>（</a:t>
            </a:r>
            <a:r>
              <a:rPr lang="zh-CN" altLang="en-US" dirty="0"/>
              <a:t>例如，在块级标签之后的一个包含文本的内联元素）。</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最后，布局树的构造基于</a:t>
            </a:r>
            <a:r>
              <a:rPr lang="en" altLang="zh-CN" dirty="0" err="1">
                <a:solidFill>
                  <a:schemeClr val="dk1"/>
                </a:solidFill>
              </a:rPr>
              <a:t>FlatTreeTraversal</a:t>
            </a:r>
            <a:r>
              <a:rPr lang="zh-CN" altLang="en-US" dirty="0">
                <a:solidFill>
                  <a:schemeClr val="dk1"/>
                </a:solidFill>
              </a:rPr>
              <a:t>，</a:t>
            </a:r>
            <a:r>
              <a:rPr lang="zh-CN" altLang="en-US" dirty="0"/>
              <a:t>一个跨越</a:t>
            </a:r>
            <a:r>
              <a:rPr lang="en" altLang="zh-CN" dirty="0">
                <a:solidFill>
                  <a:schemeClr val="dk1"/>
                </a:solidFill>
              </a:rPr>
              <a:t>shadow DOM</a:t>
            </a:r>
            <a:r>
              <a:rPr lang="zh-CN" altLang="en" dirty="0">
                <a:solidFill>
                  <a:schemeClr val="dk1"/>
                </a:solidFill>
              </a:rPr>
              <a:t>的</a:t>
            </a:r>
            <a:r>
              <a:rPr lang="zh-CN" altLang="en-US" dirty="0">
                <a:solidFill>
                  <a:schemeClr val="dk1"/>
                </a:solidFill>
              </a:rPr>
              <a:t>边界</a:t>
            </a:r>
            <a:r>
              <a:rPr lang="zh-CN" altLang="en-US" dirty="0"/>
              <a:t>。</a:t>
            </a:r>
            <a:r>
              <a:rPr lang="en" dirty="0" err="1"/>
              <a:t>LayoutObject</a:t>
            </a:r>
            <a:r>
              <a:rPr lang="zh-CN" altLang="en-US" dirty="0"/>
              <a:t>的节点可能与包含块的节点位于不同的</a:t>
            </a:r>
            <a:r>
              <a:rPr lang="en" dirty="0" err="1"/>
              <a:t>TreeScope</a:t>
            </a:r>
            <a:r>
              <a:rPr lang="zh-CN" altLang="en-US" dirty="0"/>
              <a:t>中。</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0f92a5151_4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0f92a5151_4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talk is about how Chrome turns web content into pixels.  The entire process is called "rendering".</a:t>
            </a:r>
            <a:endParaRPr dirty="0"/>
          </a:p>
          <a:p>
            <a:pPr marL="0" lvl="0" indent="0" algn="l" rtl="0">
              <a:spcBef>
                <a:spcPts val="0"/>
              </a:spcBef>
              <a:spcAft>
                <a:spcPts val="0"/>
              </a:spcAft>
              <a:buNone/>
            </a:pPr>
            <a:r>
              <a:rPr lang="en" dirty="0"/>
              <a:t>We'll describe what we mean by content, and what we mean by pixels, and then we'll explain the magic in between.</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本次的分享，介绍的是</a:t>
            </a:r>
            <a:r>
              <a:rPr lang="en-US" altLang="zh-CN" dirty="0"/>
              <a:t>Chrome</a:t>
            </a:r>
            <a:r>
              <a:rPr lang="zh-CN" altLang="en-US" dirty="0"/>
              <a:t>如何将网页内容转换成像素。这个过程称之为“</a:t>
            </a:r>
            <a:r>
              <a:rPr lang="en" altLang="zh-CN" dirty="0"/>
              <a:t>rendering</a:t>
            </a:r>
            <a:r>
              <a:rPr lang="en-US" altLang="zh-CN" dirty="0"/>
              <a:t>-</a:t>
            </a:r>
            <a:r>
              <a:rPr lang="zh-CN" altLang="en-US" dirty="0"/>
              <a:t>渲染”。我们会先描述什么是网页内容，然后，我们会介绍什么是像素，最后，我们会解释他们之间魔幻般的转换过程。</a:t>
            </a:r>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6235d045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6235d045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layout stage runs after the style </a:t>
            </a:r>
            <a:r>
              <a:rPr lang="en" dirty="0" err="1"/>
              <a:t>recalc</a:t>
            </a:r>
            <a:r>
              <a:rPr lang="en" dirty="0"/>
              <a:t> stage.</a:t>
            </a:r>
            <a:endParaRPr dirty="0"/>
          </a:p>
          <a:p>
            <a:pPr marL="0" lvl="0" indent="0" algn="l" rtl="0">
              <a:spcBef>
                <a:spcPts val="0"/>
              </a:spcBef>
              <a:spcAft>
                <a:spcPts val="0"/>
              </a:spcAft>
              <a:buNone/>
            </a:pPr>
            <a:r>
              <a:rPr lang="en" dirty="0"/>
              <a:t>First, the layout tree is constructed.  Then, we walk the layout tree, filling in the geometry data, and processing side effects of the geometry.</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布局阶段在样式重新计算阶段之后运行。</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首先，构造布局树。然后，我们遍历布局树，补充几何图形的数据。</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0f92a5151_4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60f92a5151_4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past, all layout objects contained both inputs and outputs of the layout stage, without a clean separation between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new layout system called </a:t>
            </a:r>
            <a:r>
              <a:rPr lang="en" dirty="0" err="1"/>
              <a:t>LayoutNG</a:t>
            </a:r>
            <a:r>
              <a:rPr lang="en" dirty="0"/>
              <a:t> is improving the architecture.  In NG, the output of layout is an immutable </a:t>
            </a:r>
            <a:r>
              <a:rPr lang="en" dirty="0" err="1"/>
              <a:t>NGLayoutResult</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Today, the layout tree holds both legacy and NG layout objects.  Over time, NG will evolve to support more kinds of layout.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过去，所有</a:t>
            </a:r>
            <a:r>
              <a:rPr lang="en" dirty="0"/>
              <a:t>layout</a:t>
            </a:r>
            <a:r>
              <a:rPr lang="zh-CN" altLang="en-US" dirty="0"/>
              <a:t>对象都包含</a:t>
            </a:r>
            <a:r>
              <a:rPr lang="en" dirty="0"/>
              <a:t>layout stage</a:t>
            </a:r>
            <a:r>
              <a:rPr lang="zh-CN" altLang="en-US" dirty="0"/>
              <a:t>的输入和输出，它们之间没有明确的分隔。</a:t>
            </a:r>
          </a:p>
          <a:p>
            <a:pPr marL="0" lvl="0" indent="0" algn="l" rtl="0">
              <a:spcBef>
                <a:spcPts val="0"/>
              </a:spcBef>
              <a:spcAft>
                <a:spcPts val="0"/>
              </a:spcAft>
              <a:buNone/>
            </a:pPr>
            <a:endParaRPr lang="zh-CN" altLang="en-US"/>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一个叫做</a:t>
            </a:r>
            <a:r>
              <a:rPr lang="en" dirty="0" err="1"/>
              <a:t>LayoutNG</a:t>
            </a:r>
            <a:r>
              <a:rPr lang="zh-CN" altLang="en-US" dirty="0"/>
              <a:t>的新布局系统正在改进这个体系结构。在</a:t>
            </a:r>
            <a:r>
              <a:rPr lang="en" dirty="0"/>
              <a:t>NG</a:t>
            </a:r>
            <a:r>
              <a:rPr lang="zh-CN" altLang="en-US" dirty="0"/>
              <a:t>中，</a:t>
            </a:r>
            <a:r>
              <a:rPr lang="en" dirty="0"/>
              <a:t>layout</a:t>
            </a:r>
            <a:r>
              <a:rPr lang="zh-CN" altLang="en-US" dirty="0"/>
              <a:t>的输出是一个不可变的</a:t>
            </a:r>
            <a:r>
              <a:rPr lang="en" dirty="0" err="1"/>
              <a:t>NGLayoutResult</a:t>
            </a: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zh-CN" altLang="en-US" dirty="0"/>
              <a:t>今天，布局树同时保存了遗留和</a:t>
            </a:r>
            <a:r>
              <a:rPr lang="en" dirty="0"/>
              <a:t>NG</a:t>
            </a:r>
            <a:r>
              <a:rPr lang="zh-CN" altLang="en-US" dirty="0"/>
              <a:t>布局对象。随着时间的推移，</a:t>
            </a:r>
            <a:r>
              <a:rPr lang="en" dirty="0"/>
              <a:t>NG</a:t>
            </a:r>
            <a:r>
              <a:rPr lang="zh-CN" altLang="en-US" dirty="0"/>
              <a:t>将发展为支持更多种类的布局。</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0f92a5151_4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60f92a5151_4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that we understand the geometry of our layout objects, it's time to paint them. Note that this is still quite far from actual pixels.</a:t>
            </a:r>
            <a:endParaRPr dirty="0"/>
          </a:p>
          <a:p>
            <a:pPr marL="0" lvl="0" indent="0" algn="l" rtl="0">
              <a:spcBef>
                <a:spcPts val="0"/>
              </a:spcBef>
              <a:spcAft>
                <a:spcPts val="0"/>
              </a:spcAft>
              <a:buNone/>
            </a:pPr>
            <a:r>
              <a:rPr lang="en" dirty="0"/>
              <a:t>Paint walks the layout tree and records a linear list of paint operations.</a:t>
            </a:r>
            <a:endParaRPr dirty="0"/>
          </a:p>
          <a:p>
            <a:pPr marL="0" lvl="0" indent="0" algn="l" rtl="0">
              <a:spcBef>
                <a:spcPts val="0"/>
              </a:spcBef>
              <a:spcAft>
                <a:spcPts val="0"/>
              </a:spcAft>
              <a:buNone/>
            </a:pPr>
            <a:r>
              <a:rPr lang="en" dirty="0"/>
              <a:t>A paint operation might be something like "draw a rectangle at these coordinates, in this color".</a:t>
            </a:r>
            <a:endParaRPr dirty="0"/>
          </a:p>
          <a:p>
            <a:pPr marL="0" lvl="0" indent="0" algn="l" rtl="0">
              <a:spcBef>
                <a:spcPts val="0"/>
              </a:spcBef>
              <a:spcAft>
                <a:spcPts val="0"/>
              </a:spcAft>
              <a:buNone/>
            </a:pPr>
            <a:r>
              <a:rPr lang="en" dirty="0"/>
              <a:t>There may be multiple display items for each layout object, corresponding to different parts of its visual appearance, like the background, foreground, outline, etc.</a:t>
            </a:r>
            <a:endParaRPr dirty="0"/>
          </a:p>
          <a:p>
            <a:pPr marL="0" lvl="0" indent="0" algn="l" rtl="0">
              <a:spcBef>
                <a:spcPts val="0"/>
              </a:spcBef>
              <a:spcAft>
                <a:spcPts val="0"/>
              </a:spcAft>
              <a:buNone/>
            </a:pPr>
            <a:r>
              <a:rPr lang="en" dirty="0"/>
              <a:t>This is just a recording that can be played back later.  We'll see why that's useful in a bit.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既然我们了解了布局对象的几何结构，现在是时候绘制它们了。请注意，这个阶段离实际像素的产生，还有相当远的距离。</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绘制阶段将遍历布局树并将绘制操作记录到线性的列表中。</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绘制操作大概类似于“在这些坐标处用这种颜色绘制一个矩形”。</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每个布局对象可能有多个显示项，对应于其视觉外观的不同部分，如背景、前景、轮廓等。</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这仅仅只是一些记录，后面可以重新使用。这一点在后面会再讲到。</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60f92a5151_4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60f92a5151_4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important to paint elements in the right order, so that they stack correctly when they overlap.</a:t>
            </a:r>
            <a:endParaRPr dirty="0"/>
          </a:p>
          <a:p>
            <a:pPr marL="0" lvl="0" indent="0" algn="l" rtl="0">
              <a:spcBef>
                <a:spcPts val="0"/>
              </a:spcBef>
              <a:spcAft>
                <a:spcPts val="0"/>
              </a:spcAft>
              <a:buNone/>
            </a:pPr>
            <a:r>
              <a:rPr lang="en" dirty="0"/>
              <a:t>The order can be controlled by style.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按正确的顺序绘制元素很重要，这样当它们重叠时，它们才能正确地堆叠起来。</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这些顺序可以通过样式来控制。</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60f92a5151_4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60f92a5151_4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even possible for an element to be partly in front of and partly behind another element.</a:t>
            </a:r>
            <a:endParaRPr dirty="0"/>
          </a:p>
          <a:p>
            <a:pPr marL="0" lvl="0" indent="0" algn="l" rtl="0">
              <a:spcBef>
                <a:spcPts val="0"/>
              </a:spcBef>
              <a:spcAft>
                <a:spcPts val="0"/>
              </a:spcAft>
              <a:buNone/>
            </a:pPr>
            <a:r>
              <a:rPr lang="en" dirty="0"/>
              <a:t>That's because paint runs in multiple phases, and each paint phase does its own traversal of a subtree.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一个元素甚至有可能一部分在前面，另一部分在其它元素的后面。</a:t>
            </a:r>
            <a:endParaRPr lang="en-US" altLang="zh-CN" dirty="0"/>
          </a:p>
          <a:p>
            <a:pPr marL="0" lvl="0" indent="0" algn="l" rtl="0">
              <a:spcBef>
                <a:spcPts val="0"/>
              </a:spcBef>
              <a:spcAft>
                <a:spcPts val="0"/>
              </a:spcAft>
              <a:buNone/>
            </a:pPr>
            <a:r>
              <a:rPr lang="zh-CN" altLang="en-US" dirty="0"/>
              <a:t>这是因为绘画在多个阶段中运行，并且每个绘画阶段都对子树进行自己的遍历。</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7faa71568_11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7faa71568_11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paint lifecycle step makes several passes over the layout tree in stacking order to produce a linear list of display items.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“绘制生命周期”步骤按堆叠顺序在布局树上进行多次操作，以生成显示项的线性列表。</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0f92a5151_4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0f92a5151_4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paint operations in the display item list are executed by a process called rasterization.</a:t>
            </a:r>
            <a:endParaRPr dirty="0"/>
          </a:p>
          <a:p>
            <a:pPr marL="0" lvl="0" indent="0" algn="l" rtl="0">
              <a:spcBef>
                <a:spcPts val="0"/>
              </a:spcBef>
              <a:spcAft>
                <a:spcPts val="0"/>
              </a:spcAft>
              <a:buNone/>
            </a:pPr>
            <a:r>
              <a:rPr lang="en" dirty="0"/>
              <a:t>Each cell in the resulting bitmap holds bits to encode the color and transparency of a single pixel.</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显示项列表中的绘制操作被称为光栅化的进程再次执行。</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生成位图中的每个单元都保存了字节来编码单个像素的颜色和透明度。</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60f92a5151_4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60f92a5151_4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t>
            </a:r>
            <a:r>
              <a:rPr lang="en" dirty="0" err="1"/>
              <a:t>rastered</a:t>
            </a:r>
            <a:r>
              <a:rPr lang="en" dirty="0"/>
              <a:t> bitmap is stored in memory, typically GPU memory referenced by an OpenGL texture object.</a:t>
            </a:r>
            <a:endParaRPr dirty="0"/>
          </a:p>
          <a:p>
            <a:pPr marL="0" lvl="0" indent="0" algn="l" rtl="0">
              <a:spcBef>
                <a:spcPts val="0"/>
              </a:spcBef>
              <a:spcAft>
                <a:spcPts val="0"/>
              </a:spcAft>
              <a:buNone/>
            </a:pPr>
            <a:r>
              <a:rPr lang="en" dirty="0"/>
              <a:t>The GPU can also run the commands that produce the bitmap ("accelerated rasterization").</a:t>
            </a:r>
            <a:endParaRPr dirty="0"/>
          </a:p>
          <a:p>
            <a:pPr marL="0" lvl="0" indent="0" algn="l" rtl="0">
              <a:spcBef>
                <a:spcPts val="0"/>
              </a:spcBef>
              <a:spcAft>
                <a:spcPts val="0"/>
              </a:spcAft>
              <a:buNone/>
            </a:pPr>
            <a:r>
              <a:rPr lang="en" dirty="0"/>
              <a:t>Note that these pixels are not yet on the screen!</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光栅位图存储在内存中（显卡存储），通常是由</a:t>
            </a:r>
            <a:r>
              <a:rPr lang="en" dirty="0"/>
              <a:t>OpenGL</a:t>
            </a:r>
            <a:r>
              <a:rPr lang="zh-CN" altLang="en-US" dirty="0"/>
              <a:t>纹理对象引用的</a:t>
            </a:r>
            <a:r>
              <a:rPr lang="en" dirty="0"/>
              <a:t>GPU</a:t>
            </a:r>
            <a:r>
              <a:rPr lang="zh-CN" altLang="en-US" dirty="0"/>
              <a:t>内存。</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a:t>GPU</a:t>
            </a:r>
            <a:r>
              <a:rPr lang="zh-CN" altLang="en-US" dirty="0"/>
              <a:t>还可以运行生成位图的命令（“加速光栅化”）。</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请注意，这些像素还没有出现在屏幕上！</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60f92a5151_4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60f92a5151_4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Rasterization is the process of turning vector commands into a bitmap. Subdiscipline of computer science concerned with things like: anti-aliased curves, blending.</a:t>
            </a:r>
            <a:endParaRPr dirty="0"/>
          </a:p>
          <a:p>
            <a:pPr marL="0" lvl="0" indent="0" algn="l" rtl="0">
              <a:spcBef>
                <a:spcPts val="0"/>
              </a:spcBef>
              <a:spcAft>
                <a:spcPts val="0"/>
              </a:spcAft>
              <a:buNone/>
            </a:pPr>
            <a:r>
              <a:rPr lang="en" dirty="0"/>
              <a:t>Rasterization issues OpenGL calls through a library called </a:t>
            </a:r>
            <a:r>
              <a:rPr lang="en" dirty="0" err="1"/>
              <a:t>Skia</a:t>
            </a:r>
            <a:r>
              <a:rPr lang="en" dirty="0"/>
              <a:t>.  </a:t>
            </a:r>
            <a:r>
              <a:rPr lang="en" dirty="0" err="1"/>
              <a:t>Skia</a:t>
            </a:r>
            <a:r>
              <a:rPr lang="en" dirty="0"/>
              <a:t> provides a layer of abstraction around the hardware, and understands more complex things like paths and Bezier curves.</a:t>
            </a:r>
            <a:endParaRPr dirty="0"/>
          </a:p>
          <a:p>
            <a:pPr marL="0" lvl="0" indent="0" algn="l" rtl="0">
              <a:spcBef>
                <a:spcPts val="0"/>
              </a:spcBef>
              <a:spcAft>
                <a:spcPts val="0"/>
              </a:spcAft>
              <a:buNone/>
            </a:pPr>
            <a:r>
              <a:rPr lang="en" dirty="0" err="1"/>
              <a:t>Skia</a:t>
            </a:r>
            <a:r>
              <a:rPr lang="en" dirty="0"/>
              <a:t> is open-source and maintained by Google.  It ships in the Chrome binary but lives in a separate code repository.  It's also used by other products such as the Android OS and competing browsers like </a:t>
            </a:r>
            <a:r>
              <a:rPr lang="en" dirty="0" err="1"/>
              <a:t>firefox</a:t>
            </a:r>
            <a:r>
              <a:rPr lang="en" dirty="0"/>
              <a:t>. Rasterization libraries are an interesting subdiscipline of computer science.</a:t>
            </a:r>
            <a:endParaRPr dirty="0"/>
          </a:p>
          <a:p>
            <a:pPr marL="0" lvl="0" indent="0" algn="l" rtl="0">
              <a:spcBef>
                <a:spcPts val="0"/>
              </a:spcBef>
              <a:spcAft>
                <a:spcPts val="0"/>
              </a:spcAft>
              <a:buNone/>
            </a:pPr>
            <a:r>
              <a:rPr lang="en" dirty="0" err="1"/>
              <a:t>Skia's</a:t>
            </a:r>
            <a:r>
              <a:rPr lang="en" dirty="0"/>
              <a:t> GPU-accelerated </a:t>
            </a:r>
            <a:r>
              <a:rPr lang="en" dirty="0" err="1"/>
              <a:t>codepath</a:t>
            </a:r>
            <a:r>
              <a:rPr lang="en" dirty="0"/>
              <a:t> builds its own buffer of drawing operations, which is flushed at the end of the raster task.</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光栅化是将矢量命令转换为位图的过程。计算机科学的一个分支学科，与以下内容有关：抗锯齿曲线、混合。</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栅格化通过名为</a:t>
            </a:r>
            <a:r>
              <a:rPr lang="en" altLang="zh-CN" dirty="0" err="1"/>
              <a:t>Skia</a:t>
            </a:r>
            <a:r>
              <a:rPr lang="zh-CN" altLang="en-US" dirty="0"/>
              <a:t>的库发出</a:t>
            </a:r>
            <a:r>
              <a:rPr lang="en" altLang="zh-CN" dirty="0"/>
              <a:t>OpenGL</a:t>
            </a:r>
            <a:r>
              <a:rPr lang="zh-CN" altLang="en-US" dirty="0"/>
              <a:t>调用。</a:t>
            </a:r>
            <a:r>
              <a:rPr lang="en" dirty="0" err="1"/>
              <a:t>Skia</a:t>
            </a:r>
            <a:r>
              <a:rPr lang="zh-CN" altLang="en-US" dirty="0"/>
              <a:t>提供了一个围绕硬件的抽象层，可以理解更复杂的东西，比如路径和</a:t>
            </a:r>
            <a:r>
              <a:rPr lang="en" dirty="0"/>
              <a:t>Bezier</a:t>
            </a:r>
            <a:r>
              <a:rPr lang="zh-CN" altLang="en-US" dirty="0"/>
              <a:t>曲线。</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err="1"/>
              <a:t>Skia</a:t>
            </a:r>
            <a:r>
              <a:rPr lang="zh-CN" altLang="en-US" dirty="0"/>
              <a:t>是开源的，由</a:t>
            </a:r>
            <a:r>
              <a:rPr lang="en" dirty="0"/>
              <a:t>Google</a:t>
            </a:r>
            <a:r>
              <a:rPr lang="zh-CN" altLang="en-US" dirty="0"/>
              <a:t>维护。它以</a:t>
            </a:r>
            <a:r>
              <a:rPr lang="en" dirty="0"/>
              <a:t>Chrome</a:t>
            </a:r>
            <a:r>
              <a:rPr lang="zh-CN" altLang="en-US" dirty="0"/>
              <a:t>二进制文件的形式提供，但位于单独的代码库中。它也被其他产品使用，如</a:t>
            </a:r>
            <a:r>
              <a:rPr lang="en" dirty="0"/>
              <a:t>Android</a:t>
            </a:r>
            <a:r>
              <a:rPr lang="zh-CN" altLang="en-US" dirty="0"/>
              <a:t>操作系统和</a:t>
            </a:r>
            <a:r>
              <a:rPr lang="en" dirty="0" err="1"/>
              <a:t>firefox</a:t>
            </a:r>
            <a:r>
              <a:rPr lang="zh-CN" altLang="en-US" dirty="0"/>
              <a:t>等竞争对手的浏览器。栅格化库是计算机科学中一个有趣的分支学科。</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err="1"/>
              <a:t>Skia</a:t>
            </a:r>
            <a:r>
              <a:rPr lang="zh-CN" altLang="en-US" dirty="0"/>
              <a:t>的</a:t>
            </a:r>
            <a:r>
              <a:rPr lang="en" dirty="0"/>
              <a:t>GPU</a:t>
            </a:r>
            <a:r>
              <a:rPr lang="zh-CN" altLang="en-US" dirty="0"/>
              <a:t>加速代码路径构建自己的绘图操作缓冲区，在光栅任务结束时刷新。</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0f92a5151_4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0f92a5151_4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OOP raster mode, we move most of "raster" logic (including </a:t>
            </a:r>
            <a:r>
              <a:rPr lang="en" dirty="0" err="1"/>
              <a:t>Skia</a:t>
            </a:r>
            <a:r>
              <a:rPr lang="en" dirty="0"/>
              <a:t>) into the GPU process.  Instead of GL commands, the raw paint ops are sent over the IPC from the renderer.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improves performance, and is needed to support Vulkan.</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在</a:t>
            </a:r>
            <a:r>
              <a:rPr lang="en" dirty="0"/>
              <a:t>OOP</a:t>
            </a:r>
            <a:r>
              <a:rPr lang="zh-CN" altLang="en-US" dirty="0"/>
              <a:t>栅格模式下，我们将大多数“栅格”逻辑（包括</a:t>
            </a:r>
            <a:r>
              <a:rPr lang="en" dirty="0" err="1"/>
              <a:t>Skia</a:t>
            </a:r>
            <a:r>
              <a:rPr lang="en" dirty="0"/>
              <a:t>）</a:t>
            </a:r>
            <a:r>
              <a:rPr lang="zh-CN" altLang="en-US" dirty="0"/>
              <a:t>移入</a:t>
            </a:r>
            <a:r>
              <a:rPr lang="en" dirty="0"/>
              <a:t>GPU</a:t>
            </a:r>
            <a:r>
              <a:rPr lang="zh-CN" altLang="en-US" dirty="0"/>
              <a:t>进程。 原始绘画操作不是通过</a:t>
            </a:r>
            <a:r>
              <a:rPr lang="en" dirty="0"/>
              <a:t>GL</a:t>
            </a:r>
            <a:r>
              <a:rPr lang="zh-CN" altLang="en-US" dirty="0"/>
              <a:t>命令而是通过</a:t>
            </a:r>
            <a:r>
              <a:rPr lang="en" dirty="0"/>
              <a:t>IPC</a:t>
            </a:r>
            <a:r>
              <a:rPr lang="zh-CN" altLang="en-US" dirty="0"/>
              <a:t>从渲染器发送的。</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这样可以提高性能，并且需要它来支持</a:t>
            </a:r>
            <a:r>
              <a:rPr lang="en" dirty="0"/>
              <a:t>Vulkan。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7faa71568_11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7faa71568_11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From a browser architecture perspective, "content" is responsible for everything in the red box.</a:t>
            </a:r>
            <a:endParaRPr dirty="0"/>
          </a:p>
          <a:p>
            <a:pPr marL="0" lvl="0" indent="0" algn="l" rtl="0">
              <a:spcBef>
                <a:spcPts val="0"/>
              </a:spcBef>
              <a:spcAft>
                <a:spcPts val="0"/>
              </a:spcAft>
              <a:buNone/>
            </a:pPr>
            <a:r>
              <a:rPr lang="en" dirty="0"/>
              <a:t>Contrast with tab strip, address bar, navigation buttons, menus, etc. which live outside of "content".</a:t>
            </a:r>
            <a:endParaRPr dirty="0"/>
          </a:p>
          <a:p>
            <a:pPr marL="0" lvl="0" indent="0" algn="l" rtl="0">
              <a:spcBef>
                <a:spcPts val="0"/>
              </a:spcBef>
              <a:spcAft>
                <a:spcPts val="0"/>
              </a:spcAft>
              <a:buNone/>
            </a:pPr>
            <a:r>
              <a:rPr lang="en" dirty="0"/>
              <a:t>Key to Chrome's security model: rendering happens in a sandboxed process.</a:t>
            </a:r>
            <a:endParaRPr dirty="0"/>
          </a:p>
          <a:p>
            <a:pPr marL="0" lvl="0" indent="0" algn="l" rtl="0">
              <a:spcBef>
                <a:spcPts val="0"/>
              </a:spcBef>
              <a:spcAft>
                <a:spcPts val="0"/>
              </a:spcAft>
              <a:buNone/>
            </a:pPr>
            <a:r>
              <a:rPr lang="en" dirty="0"/>
              <a:t>Blink is a subset of code in the renderer process, underneath the content layer.</a:t>
            </a:r>
            <a:endParaRPr dirty="0"/>
          </a:p>
          <a:p>
            <a:pPr marL="0" lvl="0" indent="0" algn="l" rtl="0">
              <a:spcBef>
                <a:spcPts val="0"/>
              </a:spcBef>
              <a:spcAft>
                <a:spcPts val="0"/>
              </a:spcAft>
              <a:buNone/>
            </a:pPr>
            <a:r>
              <a:rPr lang="en" dirty="0"/>
              <a:t>Blink implements the web platform APIs and semantics of web specs.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从</a:t>
            </a:r>
            <a:r>
              <a:rPr lang="zh-CN" altLang="en-US" dirty="0"/>
              <a:t>一个浏览器的架构视角来看，“</a:t>
            </a:r>
            <a:r>
              <a:rPr lang="en-US" altLang="zh-CN" dirty="0"/>
              <a:t>Content</a:t>
            </a:r>
            <a:r>
              <a:rPr lang="zh-CN" altLang="en-US" dirty="0"/>
              <a:t>”就是所有在红框里面的东西。</a:t>
            </a:r>
            <a:endParaRPr lang="en-US" altLang="zh-CN" dirty="0"/>
          </a:p>
          <a:p>
            <a:pPr marL="0" lvl="0" indent="0" algn="l" rtl="0">
              <a:spcBef>
                <a:spcPts val="0"/>
              </a:spcBef>
              <a:spcAft>
                <a:spcPts val="0"/>
              </a:spcAft>
              <a:buNone/>
            </a:pPr>
            <a:r>
              <a:rPr lang="zh-CN" altLang="en-US" dirty="0"/>
              <a:t>与之相对的是，切换</a:t>
            </a:r>
            <a:r>
              <a:rPr lang="en-US" altLang="zh-CN" dirty="0"/>
              <a:t>tab</a:t>
            </a:r>
            <a:r>
              <a:rPr lang="zh-CN" altLang="en-US" dirty="0"/>
              <a:t>、地址栏、导航按钮、目录等等，这些在“</a:t>
            </a:r>
            <a:r>
              <a:rPr lang="en-US" altLang="zh-CN" dirty="0"/>
              <a:t>Content</a:t>
            </a:r>
            <a:r>
              <a:rPr lang="zh-CN" altLang="en-US" dirty="0"/>
              <a:t>”之外的东西。</a:t>
            </a:r>
            <a:endParaRPr lang="en-US" altLang="zh-CN" dirty="0"/>
          </a:p>
          <a:p>
            <a:pPr marL="0" lvl="0" indent="0" algn="l" rtl="0">
              <a:spcBef>
                <a:spcPts val="0"/>
              </a:spcBef>
              <a:spcAft>
                <a:spcPts val="0"/>
              </a:spcAft>
              <a:buNone/>
            </a:pPr>
            <a:r>
              <a:rPr lang="zh-CN" altLang="en-US" dirty="0"/>
              <a:t>浏览器安全模型的关键之处就在于，渲染发生在一个沙箱进程之中。</a:t>
            </a:r>
            <a:endParaRPr lang="en-US" altLang="zh-CN" dirty="0"/>
          </a:p>
          <a:p>
            <a:pPr marL="0" lvl="0" indent="0" algn="l" rtl="0">
              <a:spcBef>
                <a:spcPts val="0"/>
              </a:spcBef>
              <a:spcAft>
                <a:spcPts val="0"/>
              </a:spcAft>
              <a:buNone/>
            </a:pPr>
            <a:r>
              <a:rPr lang="en-US" altLang="zh-CN" dirty="0"/>
              <a:t>Blink</a:t>
            </a:r>
            <a:r>
              <a:rPr lang="zh-CN" altLang="en-US" dirty="0"/>
              <a:t>是渲染器进程代码的一个子集，位于内容层之下。</a:t>
            </a:r>
            <a:endParaRPr lang="en-US" altLang="zh-CN" dirty="0"/>
          </a:p>
          <a:p>
            <a:pPr marL="0" lvl="0" indent="0" algn="l" rtl="0">
              <a:spcBef>
                <a:spcPts val="0"/>
              </a:spcBef>
              <a:spcAft>
                <a:spcPts val="0"/>
              </a:spcAft>
              <a:buNone/>
            </a:pPr>
            <a:r>
              <a:rPr lang="en-US" altLang="zh-CN" dirty="0"/>
              <a:t>Blink</a:t>
            </a:r>
            <a:r>
              <a:rPr lang="zh-CN" altLang="en-US" dirty="0"/>
              <a:t>实现了</a:t>
            </a:r>
            <a:r>
              <a:rPr lang="en-US" altLang="zh-CN" dirty="0"/>
              <a:t>Web</a:t>
            </a:r>
            <a:r>
              <a:rPr lang="zh-CN" altLang="en-US" dirty="0"/>
              <a:t>规范中的</a:t>
            </a:r>
            <a:r>
              <a:rPr lang="en-US" altLang="zh-CN" dirty="0"/>
              <a:t>Web</a:t>
            </a:r>
            <a:r>
              <a:rPr lang="zh-CN" altLang="en-US" dirty="0"/>
              <a:t>平台的</a:t>
            </a:r>
            <a:r>
              <a:rPr lang="en-US" altLang="zh-CN" dirty="0"/>
              <a:t>API</a:t>
            </a:r>
            <a:r>
              <a:rPr lang="zh-CN" altLang="en-US" dirty="0"/>
              <a:t>和语义。</a:t>
            </a:r>
            <a:endParaRPr lang="en-US" altLang="zh-CN"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60f92a5151_4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60f92a5151_4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GL function pointers in the GPU process are initialized by dynamic lookup from the system's shared OpenGL library - or the ANGLE library on Windows.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ANGLE is another library built by Google; its job is to translate OpenGL to DirectX, which is Microsoft's API for accelerated graphics on Windows.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also OpenGL drivers for Windows, but historically they have not been very high quality.</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dirty="0"/>
              <a:t>GPU</a:t>
            </a:r>
            <a:r>
              <a:rPr lang="zh-CN" altLang="en-US" dirty="0"/>
              <a:t>进程中的</a:t>
            </a:r>
            <a:r>
              <a:rPr lang="en" dirty="0"/>
              <a:t>GL</a:t>
            </a:r>
            <a:r>
              <a:rPr lang="zh-CN" altLang="en-US" dirty="0"/>
              <a:t>函数指针通过从系统的共享</a:t>
            </a:r>
            <a:r>
              <a:rPr lang="en" dirty="0"/>
              <a:t>OpenGL</a:t>
            </a:r>
            <a:r>
              <a:rPr lang="zh-CN" altLang="en-US" dirty="0"/>
              <a:t>库或</a:t>
            </a:r>
            <a:r>
              <a:rPr lang="en" dirty="0"/>
              <a:t>Windows</a:t>
            </a:r>
            <a:r>
              <a:rPr lang="zh-CN" altLang="en-US" dirty="0"/>
              <a:t>上的</a:t>
            </a:r>
            <a:r>
              <a:rPr lang="en" altLang="zh-CN" dirty="0"/>
              <a:t>ANGLE</a:t>
            </a:r>
            <a:r>
              <a:rPr lang="zh-CN" altLang="en-US" dirty="0"/>
              <a:t>库的动态查找来初始化。</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a:t>ANGLE</a:t>
            </a:r>
            <a:r>
              <a:rPr lang="zh-CN" altLang="en-US" dirty="0"/>
              <a:t>是</a:t>
            </a:r>
            <a:r>
              <a:rPr lang="en" dirty="0"/>
              <a:t>Google</a:t>
            </a:r>
            <a:r>
              <a:rPr lang="zh-CN" altLang="en-US" dirty="0"/>
              <a:t>构建的另一个库；它的工作是将</a:t>
            </a:r>
            <a:r>
              <a:rPr lang="en" dirty="0"/>
              <a:t>OpenGL</a:t>
            </a:r>
            <a:r>
              <a:rPr lang="zh-CN" altLang="en-US" dirty="0"/>
              <a:t>转换成</a:t>
            </a:r>
            <a:r>
              <a:rPr lang="en" dirty="0"/>
              <a:t>DirectX，</a:t>
            </a:r>
            <a:r>
              <a:rPr lang="zh-CN" altLang="en-US" dirty="0"/>
              <a:t>后者是微软在</a:t>
            </a:r>
            <a:r>
              <a:rPr lang="en" dirty="0"/>
              <a:t>Windows</a:t>
            </a:r>
            <a:r>
              <a:rPr lang="zh-CN" altLang="en-US" dirty="0"/>
              <a:t>上加速图形的</a:t>
            </a:r>
            <a:r>
              <a:rPr lang="en" dirty="0"/>
              <a:t>API。</a:t>
            </a:r>
          </a:p>
          <a:p>
            <a:pPr marL="0" lvl="0" indent="0" algn="l" rtl="0">
              <a:spcBef>
                <a:spcPts val="0"/>
              </a:spcBef>
              <a:spcAft>
                <a:spcPts val="0"/>
              </a:spcAft>
              <a:buNone/>
            </a:pPr>
            <a:endParaRPr lang="en" dirty="0"/>
          </a:p>
          <a:p>
            <a:pPr marL="0" lvl="0" indent="0" algn="l" rtl="0">
              <a:spcBef>
                <a:spcPts val="0"/>
              </a:spcBef>
              <a:spcAft>
                <a:spcPts val="0"/>
              </a:spcAft>
              <a:buNone/>
            </a:pPr>
            <a:r>
              <a:rPr lang="zh-CN" altLang="en-US" dirty="0"/>
              <a:t>也有用于</a:t>
            </a:r>
            <a:r>
              <a:rPr lang="en" dirty="0"/>
              <a:t>Windows</a:t>
            </a:r>
            <a:r>
              <a:rPr lang="zh-CN" altLang="en-US" dirty="0"/>
              <a:t>的</a:t>
            </a:r>
            <a:r>
              <a:rPr lang="en" dirty="0"/>
              <a:t>OpenGL</a:t>
            </a:r>
            <a:r>
              <a:rPr lang="zh-CN" altLang="en-US" dirty="0"/>
              <a:t>驱动程序，但从历史上看，它们的质量不是很高。</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60f92a5151_4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60f92a5151_4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现在，我们已经将内容全部生产了像素，但这些像素仍然存在于内存中，所以到目前为止，我们仍然看不到任何像素。</a:t>
            </a:r>
            <a:endParaRPr lang="en-US" altLang="zh-CN" dirty="0"/>
          </a:p>
          <a:p>
            <a:pPr marL="0" lvl="0" indent="0" algn="l" rtl="0">
              <a:spcBef>
                <a:spcPts val="0"/>
              </a:spcBef>
              <a:spcAft>
                <a:spcPts val="0"/>
              </a:spcAft>
              <a:buNone/>
            </a:pPr>
            <a:r>
              <a:rPr lang="zh-CN" altLang="en-US" dirty="0"/>
              <a:t>而且需要注意的是，渲染不是静态的。</a:t>
            </a:r>
          </a:p>
          <a:p>
            <a:pPr marL="0" lvl="0" indent="0" algn="l" rtl="0">
              <a:spcBef>
                <a:spcPts val="0"/>
              </a:spcBef>
              <a:spcAft>
                <a:spcPts val="0"/>
              </a:spcAft>
              <a:buNone/>
            </a:pPr>
            <a:r>
              <a:rPr lang="zh-CN" altLang="en-US" dirty="0"/>
              <a:t>运行前面讲到的这个完整的流程消耗非常大。</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页面会根据两个输入进行更改：由用户代理传递的用户交互（默认按下的按钮样式、滚动、收缩</a:t>
            </a:r>
            <a:r>
              <a:rPr lang="en-US" altLang="zh-CN" dirty="0"/>
              <a:t>/</a:t>
            </a:r>
            <a:r>
              <a:rPr lang="zh-CN" altLang="en-US" dirty="0"/>
              <a:t>缩放等）和</a:t>
            </a:r>
            <a:r>
              <a:rPr lang="en-US" altLang="zh-CN" dirty="0"/>
              <a:t>JavaScript</a:t>
            </a:r>
            <a:r>
              <a:rPr lang="zh-CN" altLang="en-US" dirty="0"/>
              <a:t>对</a:t>
            </a:r>
            <a:r>
              <a:rPr lang="en-US" altLang="zh-CN" dirty="0"/>
              <a:t>DOM</a:t>
            </a:r>
            <a:r>
              <a:rPr lang="zh-CN" altLang="en-US" dirty="0"/>
              <a:t>的更新。然后页面通过几个渲染子系统的级联效果最终会在用户的屏幕上产生新的像素。</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主要子系统有：</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1</a:t>
            </a:r>
            <a:r>
              <a:rPr lang="zh-CN" altLang="en-US" dirty="0"/>
              <a:t>）、输入处理</a:t>
            </a:r>
            <a:r>
              <a:rPr lang="en-US" altLang="zh-CN" dirty="0"/>
              <a:t>[</a:t>
            </a:r>
            <a:r>
              <a:rPr lang="zh-CN" altLang="en-US" dirty="0"/>
              <a:t>技术上与图形本身无关，但对许多交互非常重要</a:t>
            </a:r>
            <a:r>
              <a:rPr lang="en-US" altLang="zh-CN" dirty="0"/>
              <a:t>]</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a:t>
            </a:r>
            <a:r>
              <a:rPr lang="en-US" altLang="zh-CN" dirty="0"/>
              <a:t>2</a:t>
            </a:r>
            <a:r>
              <a:rPr lang="zh-CN" altLang="en-US" dirty="0"/>
              <a:t>）、解析会将</a:t>
            </a:r>
            <a:r>
              <a:rPr lang="en-US" altLang="zh-CN" dirty="0"/>
              <a:t>HTML</a:t>
            </a:r>
            <a:r>
              <a:rPr lang="zh-CN" altLang="en-US" dirty="0"/>
              <a:t>代码块转换</a:t>
            </a:r>
            <a:r>
              <a:rPr lang="zh-CN" altLang="en-US"/>
              <a:t>为</a:t>
            </a:r>
            <a:r>
              <a:rPr lang="en-US" altLang="zh-CN"/>
              <a:t>DOM</a:t>
            </a:r>
            <a:endParaRPr lang="zh-CN" altLang="en-US" dirty="0"/>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3</a:t>
            </a:r>
            <a:r>
              <a:rPr lang="zh-CN" altLang="en-US" dirty="0"/>
              <a:t>）、样式，它将</a:t>
            </a:r>
            <a:r>
              <a:rPr lang="en-US" altLang="zh-CN" dirty="0"/>
              <a:t>CSS</a:t>
            </a:r>
            <a:r>
              <a:rPr lang="zh-CN" altLang="en-US" dirty="0"/>
              <a:t>解析到</a:t>
            </a:r>
            <a:r>
              <a:rPr lang="en-US" altLang="zh-CN" dirty="0"/>
              <a:t>DOM</a:t>
            </a:r>
            <a:r>
              <a:rPr lang="zh-CN" altLang="en-US" dirty="0"/>
              <a:t>上</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4</a:t>
            </a:r>
            <a:r>
              <a:rPr lang="zh-CN" altLang="en-US" dirty="0"/>
              <a:t>）、布局，它可以确定</a:t>
            </a:r>
            <a:r>
              <a:rPr lang="en-US" altLang="zh-CN" dirty="0"/>
              <a:t>DOM</a:t>
            </a:r>
            <a:r>
              <a:rPr lang="zh-CN" altLang="en-US" dirty="0"/>
              <a:t>元素之间的相对位置</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5</a:t>
            </a:r>
            <a:r>
              <a:rPr lang="zh-CN" altLang="en-US" dirty="0"/>
              <a:t>）、绘制设置，有时称为记录，它将样式化的</a:t>
            </a:r>
            <a:r>
              <a:rPr lang="en-US" altLang="zh-CN" dirty="0"/>
              <a:t>DOM</a:t>
            </a:r>
            <a:r>
              <a:rPr lang="zh-CN" altLang="en-US" dirty="0"/>
              <a:t>元素转换为绘图命令的显示列表（</a:t>
            </a:r>
            <a:r>
              <a:rPr lang="en-US" altLang="zh-CN" dirty="0" err="1"/>
              <a:t>SkPicture</a:t>
            </a:r>
            <a:r>
              <a:rPr lang="zh-CN" altLang="en-US" dirty="0"/>
              <a:t>），以便以后在每层的基础上进行绘制</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6</a:t>
            </a:r>
            <a:r>
              <a:rPr lang="zh-CN" altLang="en-US" dirty="0"/>
              <a:t>）、</a:t>
            </a:r>
            <a:r>
              <a:rPr lang="en-US" altLang="zh-CN" dirty="0"/>
              <a:t>Painting</a:t>
            </a:r>
            <a:r>
              <a:rPr lang="zh-CN" altLang="en-US" dirty="0"/>
              <a:t>，它将绘图命令的</a:t>
            </a:r>
            <a:r>
              <a:rPr lang="en-US" altLang="zh-CN" dirty="0" err="1"/>
              <a:t>SkPicture</a:t>
            </a:r>
            <a:r>
              <a:rPr lang="zh-CN" altLang="en-US" dirty="0"/>
              <a:t>转换成位图中的像素（如果使用</a:t>
            </a:r>
            <a:r>
              <a:rPr lang="en-US" altLang="zh-CN" dirty="0"/>
              <a:t>Ganesh</a:t>
            </a:r>
            <a:r>
              <a:rPr lang="zh-CN" altLang="en-US" dirty="0"/>
              <a:t>，可以在系统内存中，也可以在</a:t>
            </a:r>
            <a:r>
              <a:rPr lang="en-US" altLang="zh-CN" dirty="0"/>
              <a:t>GPU</a:t>
            </a:r>
            <a:r>
              <a:rPr lang="zh-CN" altLang="en-US" dirty="0"/>
              <a:t>上）</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7</a:t>
            </a:r>
            <a:r>
              <a:rPr lang="zh-CN" altLang="en-US" dirty="0"/>
              <a:t>）、合成，将所有层组合成最终屏幕图像</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8</a:t>
            </a:r>
            <a:r>
              <a:rPr lang="zh-CN" altLang="en-US" dirty="0"/>
              <a:t>）、更不明显的是，负责将新框架推送到操作系统的表示基础设施（即浏览器用户界面及其合成器、与</a:t>
            </a:r>
            <a:r>
              <a:rPr lang="en-US" altLang="zh-CN" dirty="0"/>
              <a:t>GL</a:t>
            </a:r>
            <a:r>
              <a:rPr lang="zh-CN" altLang="en-US" dirty="0"/>
              <a:t>驱动程序实际通信的</a:t>
            </a:r>
            <a:r>
              <a:rPr lang="en-US" altLang="zh-CN" dirty="0"/>
              <a:t>GPU</a:t>
            </a:r>
            <a:r>
              <a:rPr lang="zh-CN" altLang="en-US" dirty="0"/>
              <a:t>进程等）。</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例如，更新屏幕上可见的</a:t>
            </a:r>
            <a:r>
              <a:rPr lang="en-US" altLang="zh-CN" dirty="0"/>
              <a:t>DOM</a:t>
            </a:r>
            <a:r>
              <a:rPr lang="zh-CN" altLang="en-US" dirty="0"/>
              <a:t>元素的</a:t>
            </a:r>
            <a:r>
              <a:rPr lang="en-US" altLang="zh-CN" dirty="0" err="1"/>
              <a:t>innerHTML</a:t>
            </a:r>
            <a:r>
              <a:rPr lang="zh-CN" altLang="en-US" dirty="0"/>
              <a:t>将触发上述每个系统中的工作。在坏的情况下，其中任何一个都可能花费几十毫秒（或更多），这意味着每一个阶段都可以被认为是保持在帧预算内的一个负担</a:t>
            </a:r>
            <a:r>
              <a:rPr lang="en-US" altLang="zh-CN" dirty="0"/>
              <a:t>——</a:t>
            </a:r>
            <a:r>
              <a:rPr lang="zh-CN" altLang="en-US" dirty="0"/>
              <a:t>也就是说，这些阶段中的任何一个都可能导致帧丢失并导致</a:t>
            </a:r>
            <a:r>
              <a:rPr lang="en-US" altLang="zh-CN" dirty="0" err="1"/>
              <a:t>jank</a:t>
            </a:r>
            <a:r>
              <a:rPr lang="zh-CN" altLang="en-US" dirty="0"/>
              <a:t>。</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 dirty="0"/>
              <a:t>如果</a:t>
            </a:r>
            <a:r>
              <a:rPr lang="zh-CN" altLang="en-US" dirty="0"/>
              <a:t>想进一步了解，这些改变导致的上面提到的各个阶段的具体操作，可以阅读：</a:t>
            </a:r>
            <a:r>
              <a:rPr lang="en" altLang="zh-CN" sz="1100" b="1" i="0" u="none" strike="noStrike" cap="none" dirty="0">
                <a:solidFill>
                  <a:srgbClr val="000000"/>
                </a:solidFill>
                <a:effectLst/>
                <a:latin typeface="Arial"/>
                <a:ea typeface="Arial"/>
                <a:cs typeface="Arial"/>
                <a:sym typeface="Arial"/>
              </a:rPr>
              <a:t>The Rendering Critical Path</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https://</a:t>
            </a:r>
            <a:r>
              <a:rPr lang="en" altLang="zh-CN" dirty="0" err="1"/>
              <a:t>www.chromium.org</a:t>
            </a:r>
            <a:r>
              <a:rPr lang="en" altLang="zh-CN" dirty="0"/>
              <a:t>/developers/the-rendering-critical-path</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We have now gone all the way from content to pixels in memory.</a:t>
            </a:r>
          </a:p>
          <a:p>
            <a:pPr marL="0" lvl="0" indent="0" algn="l" rtl="0">
              <a:spcBef>
                <a:spcPts val="0"/>
              </a:spcBef>
              <a:spcAft>
                <a:spcPts val="0"/>
              </a:spcAft>
              <a:buNone/>
            </a:pPr>
            <a:r>
              <a:rPr lang="en" altLang="zh-CN" dirty="0"/>
              <a:t>But note that the rendering is not static.</a:t>
            </a:r>
          </a:p>
          <a:p>
            <a:pPr marL="0" lvl="0" indent="0" algn="l" rtl="0">
              <a:spcBef>
                <a:spcPts val="0"/>
              </a:spcBef>
              <a:spcAft>
                <a:spcPts val="0"/>
              </a:spcAft>
              <a:buNone/>
            </a:pPr>
            <a:r>
              <a:rPr lang="en" altLang="zh-CN" dirty="0"/>
              <a:t>Running the full pipeline is expensive.</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The page changes in response to two inputs: user interaction mediated by the user agent (default pressed button styles, scrolling, pinch/zooming, </a:t>
            </a:r>
            <a:r>
              <a:rPr lang="en" altLang="zh-CN" dirty="0" err="1"/>
              <a:t>etc</a:t>
            </a:r>
            <a:r>
              <a:rPr lang="en" altLang="zh-CN" dirty="0"/>
              <a:t>) and updates to the DOM made by JavaScript. From there, a cascade of effects through several rendering sub-systems eventually produces new pixels on the user’s screen.</a:t>
            </a:r>
            <a:br>
              <a:rPr lang="en" altLang="zh-CN" dirty="0"/>
            </a:br>
            <a:endParaRPr lang="en" altLang="zh-CN" dirty="0"/>
          </a:p>
          <a:p>
            <a:pPr marL="0" lvl="0" indent="0" algn="l" rtl="0">
              <a:spcBef>
                <a:spcPts val="0"/>
              </a:spcBef>
              <a:spcAft>
                <a:spcPts val="0"/>
              </a:spcAft>
              <a:buNone/>
            </a:pPr>
            <a:r>
              <a:rPr lang="en" altLang="zh-CN" dirty="0"/>
              <a:t>The main subsystems are:</a:t>
            </a:r>
            <a:br>
              <a:rPr lang="en" altLang="zh-CN" dirty="0"/>
            </a:br>
            <a:endParaRPr lang="en" altLang="zh-CN" dirty="0"/>
          </a:p>
          <a:p>
            <a:pPr marL="0" lvl="0" indent="0" algn="l" rtl="0">
              <a:spcBef>
                <a:spcPts val="0"/>
              </a:spcBef>
              <a:spcAft>
                <a:spcPts val="0"/>
              </a:spcAft>
              <a:buNone/>
            </a:pPr>
            <a:r>
              <a:rPr lang="en" altLang="zh-CN" dirty="0"/>
              <a:t>Input handling [technically not related to graphics per se, but nevertheless critical for many interactions]</a:t>
            </a:r>
          </a:p>
          <a:p>
            <a:pPr marL="0" lvl="0" indent="0" algn="l" rtl="0">
              <a:spcBef>
                <a:spcPts val="0"/>
              </a:spcBef>
              <a:spcAft>
                <a:spcPts val="0"/>
              </a:spcAft>
              <a:buNone/>
            </a:pPr>
            <a:r>
              <a:rPr lang="en" altLang="zh-CN" dirty="0"/>
              <a:t>Parsing, which turns a chunk of HTML into DOM nodes</a:t>
            </a:r>
          </a:p>
          <a:p>
            <a:pPr marL="0" lvl="0" indent="0" algn="l" rtl="0">
              <a:spcBef>
                <a:spcPts val="0"/>
              </a:spcBef>
              <a:spcAft>
                <a:spcPts val="0"/>
              </a:spcAft>
              <a:buNone/>
            </a:pPr>
            <a:r>
              <a:rPr lang="en" altLang="zh-CN" dirty="0"/>
              <a:t>Style, which resolves CSS onto the DOM</a:t>
            </a:r>
          </a:p>
          <a:p>
            <a:pPr marL="0" lvl="0" indent="0" algn="l" rtl="0">
              <a:spcBef>
                <a:spcPts val="0"/>
              </a:spcBef>
              <a:spcAft>
                <a:spcPts val="0"/>
              </a:spcAft>
              <a:buNone/>
            </a:pPr>
            <a:r>
              <a:rPr lang="en" altLang="zh-CN" dirty="0"/>
              <a:t>Layout, which figures out where DOM elements end up relative to one another</a:t>
            </a:r>
          </a:p>
          <a:p>
            <a:pPr marL="0" lvl="0" indent="0" algn="l" rtl="0">
              <a:spcBef>
                <a:spcPts val="0"/>
              </a:spcBef>
              <a:spcAft>
                <a:spcPts val="0"/>
              </a:spcAft>
              <a:buNone/>
            </a:pPr>
            <a:r>
              <a:rPr lang="en" altLang="zh-CN" dirty="0"/>
              <a:t>Paint setup, sometimes referred to as recording, which converts styled DOM elements into a display list (</a:t>
            </a:r>
            <a:r>
              <a:rPr lang="en" altLang="zh-CN" dirty="0" err="1"/>
              <a:t>SkPicture</a:t>
            </a:r>
            <a:r>
              <a:rPr lang="en" altLang="zh-CN" dirty="0"/>
              <a:t>) of drawing commands to paint later, on a per-layer basis</a:t>
            </a:r>
          </a:p>
          <a:p>
            <a:pPr marL="0" lvl="0" indent="0" algn="l" rtl="0">
              <a:spcBef>
                <a:spcPts val="0"/>
              </a:spcBef>
              <a:spcAft>
                <a:spcPts val="0"/>
              </a:spcAft>
              <a:buNone/>
            </a:pPr>
            <a:r>
              <a:rPr lang="en" altLang="zh-CN" dirty="0"/>
              <a:t>Painting, which converts the </a:t>
            </a:r>
            <a:r>
              <a:rPr lang="en" altLang="zh-CN" dirty="0" err="1"/>
              <a:t>SkPicture</a:t>
            </a:r>
            <a:r>
              <a:rPr lang="en" altLang="zh-CN" dirty="0"/>
              <a:t> of drawing commands into pixels in a bitmap somewhere (either in system memory or on the GPU if using Ganesh)</a:t>
            </a:r>
          </a:p>
          <a:p>
            <a:pPr marL="0" lvl="0" indent="0" algn="l" rtl="0">
              <a:spcBef>
                <a:spcPts val="0"/>
              </a:spcBef>
              <a:spcAft>
                <a:spcPts val="0"/>
              </a:spcAft>
              <a:buNone/>
            </a:pPr>
            <a:r>
              <a:rPr lang="en" altLang="zh-CN" dirty="0"/>
              <a:t>Compositing, which assembles all layers into a final screen image</a:t>
            </a:r>
          </a:p>
          <a:p>
            <a:pPr marL="0" lvl="0" indent="0" algn="l" rtl="0">
              <a:spcBef>
                <a:spcPts val="0"/>
              </a:spcBef>
              <a:spcAft>
                <a:spcPts val="0"/>
              </a:spcAft>
              <a:buNone/>
            </a:pPr>
            <a:r>
              <a:rPr lang="en" altLang="zh-CN" dirty="0"/>
              <a:t>and, less obviously, the presentation infrastructure responsible for actually pushing a new frame to the OS (i.e. the browser UI and its compositor, the GPU process which actually communicates with the GL driver, </a:t>
            </a:r>
            <a:r>
              <a:rPr lang="en" altLang="zh-CN" dirty="0" err="1"/>
              <a:t>etc</a:t>
            </a:r>
            <a:r>
              <a:rPr lang="en" altLang="zh-CN" dirty="0"/>
              <a:t>).</a:t>
            </a:r>
            <a:br>
              <a:rPr lang="en" altLang="zh-CN" dirty="0"/>
            </a:br>
            <a:endParaRPr lang="en" altLang="zh-CN" dirty="0"/>
          </a:p>
          <a:p>
            <a:pPr marL="0" lvl="0" indent="0" algn="l" rtl="0">
              <a:spcBef>
                <a:spcPts val="0"/>
              </a:spcBef>
              <a:spcAft>
                <a:spcPts val="0"/>
              </a:spcAft>
              <a:buNone/>
            </a:pPr>
            <a:r>
              <a:rPr lang="en" altLang="zh-CN" dirty="0"/>
              <a:t>As an example, updating the </a:t>
            </a:r>
            <a:r>
              <a:rPr lang="en" altLang="zh-CN" dirty="0" err="1"/>
              <a:t>innerHTML</a:t>
            </a:r>
            <a:r>
              <a:rPr lang="en" altLang="zh-CN" dirty="0"/>
              <a:t> of a DOM element that’s visible on-screen will trigger work in every one of the systems above. In bad cases any one of them can cost tens of milliseconds (or more), meaning every one of them can be considered a liability for staying within frame budget -- that is, any one of these stages can be responsible for dropping frames and causing </a:t>
            </a:r>
            <a:r>
              <a:rPr lang="en" altLang="zh-CN" dirty="0" err="1"/>
              <a:t>jank</a:t>
            </a:r>
            <a:r>
              <a:rPr lang="en" altLang="zh-CN" dirty="0"/>
              <a:t>.</a:t>
            </a:r>
            <a:endParaRPr lang="en" dirty="0"/>
          </a:p>
          <a:p>
            <a:pPr marL="0" lvl="0" indent="0" algn="l" rtl="0">
              <a:spcBef>
                <a:spcPts val="0"/>
              </a:spcBef>
              <a:spcAft>
                <a:spcPts val="0"/>
              </a:spcAft>
              <a:buNone/>
            </a:pPr>
            <a:endParaRPr lang="e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60f92a5151_4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60f92a5151_4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Change is modelled as animation frames.</a:t>
            </a:r>
            <a:endParaRPr dirty="0"/>
          </a:p>
          <a:p>
            <a:pPr marL="0" lvl="0" indent="0" algn="l" rtl="0">
              <a:spcBef>
                <a:spcPts val="0"/>
              </a:spcBef>
              <a:spcAft>
                <a:spcPts val="0"/>
              </a:spcAft>
              <a:buNone/>
            </a:pPr>
            <a:r>
              <a:rPr lang="en" dirty="0"/>
              <a:t>Each frame is a complete rendering of the state of the content at a particular point in time.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更改被建模为动画帧。</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每一帧都是网页内容在特定时刻的状态的完整呈现。</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60f92a5151_4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60f92a5151_4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a cache!</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60f92a5151_4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60f92a5151_4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6162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60f92a5151_40_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60f92a5151_4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0f92a5151_4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0f92a5151_4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Layout, paint, </a:t>
            </a:r>
            <a:r>
              <a:rPr lang="en" dirty="0" err="1"/>
              <a:t>etc</a:t>
            </a:r>
            <a:r>
              <a:rPr lang="en" dirty="0"/>
              <a:t> all runs on the same thread that </a:t>
            </a:r>
            <a:r>
              <a:rPr lang="en" dirty="0" err="1"/>
              <a:t>javascript</a:t>
            </a:r>
            <a:r>
              <a:rPr lang="en" dirty="0"/>
              <a:t> runs. If there is a long task in </a:t>
            </a:r>
            <a:r>
              <a:rPr lang="en" dirty="0" err="1"/>
              <a:t>javascript</a:t>
            </a:r>
            <a:r>
              <a:rPr lang="en" dirty="0"/>
              <a:t>, we cannot do anything else (such as processing input, </a:t>
            </a:r>
            <a:r>
              <a:rPr lang="en" dirty="0" err="1"/>
              <a:t>etc</a:t>
            </a:r>
            <a:r>
              <a:rPr lang="en" dirty="0"/>
              <a:t>). To address this, threaded compositing was introduced.</a:t>
            </a:r>
          </a:p>
          <a:p>
            <a:pPr marL="0" lvl="0" indent="0" algn="l" rtl="0">
              <a:spcBef>
                <a:spcPts val="0"/>
              </a:spcBef>
              <a:spcAft>
                <a:spcPts val="0"/>
              </a:spcAft>
              <a:buNone/>
            </a:pPr>
            <a:endParaRPr lang="en" dirty="0"/>
          </a:p>
          <a:p>
            <a:pPr marL="0" lvl="0" indent="0" algn="l" rtl="0">
              <a:spcBef>
                <a:spcPts val="0"/>
              </a:spcBef>
              <a:spcAft>
                <a:spcPts val="0"/>
              </a:spcAft>
              <a:buNone/>
            </a:pPr>
            <a:r>
              <a:rPr lang="en" dirty="0" err="1"/>
              <a:t>Layout、paint</a:t>
            </a:r>
            <a:r>
              <a:rPr lang="zh-CN" altLang="en-US" dirty="0"/>
              <a:t>等都运行在</a:t>
            </a:r>
            <a:r>
              <a:rPr lang="en" dirty="0" err="1"/>
              <a:t>javascript</a:t>
            </a:r>
            <a:r>
              <a:rPr lang="zh-CN" altLang="en-US" dirty="0"/>
              <a:t>运行的同一线程上。如果</a:t>
            </a:r>
            <a:r>
              <a:rPr lang="en" dirty="0" err="1"/>
              <a:t>javascript</a:t>
            </a:r>
            <a:r>
              <a:rPr lang="zh-CN" altLang="en-US" dirty="0"/>
              <a:t>中有一个很长的任务，我们就不能做其他任何事情（比如处理输入等）。为了解决这个问题，引入了线程合成。</a:t>
            </a:r>
            <a:endParaRPr lang="e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7faa71568_11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7faa71568_11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dirty="0">
                <a:solidFill>
                  <a:schemeClr val="dk1"/>
                </a:solidFill>
              </a:rPr>
              <a:t>Similar to how early animation was completely drawn frame-by-frame, and then celluloid(</a:t>
            </a:r>
            <a:r>
              <a:rPr lang="zh-CN" altLang="en-US" dirty="0">
                <a:solidFill>
                  <a:schemeClr val="dk1"/>
                </a:solidFill>
              </a:rPr>
              <a:t>没有找到资料</a:t>
            </a:r>
            <a:r>
              <a:rPr lang="en-US" altLang="zh-CN" dirty="0">
                <a:solidFill>
                  <a:schemeClr val="dk1"/>
                </a:solidFill>
              </a:rPr>
              <a:t>) </a:t>
            </a:r>
            <a:r>
              <a:rPr lang="en" altLang="zh-CN" dirty="0">
                <a:solidFill>
                  <a:schemeClr val="dk1"/>
                </a:solidFill>
              </a:rPr>
              <a:t>sheets were introduced.</a:t>
            </a:r>
          </a:p>
          <a:p>
            <a:pPr marL="0" lvl="0" indent="0" algn="l" rtl="0">
              <a:spcBef>
                <a:spcPts val="0"/>
              </a:spcBef>
              <a:spcAft>
                <a:spcPts val="0"/>
              </a:spcAft>
              <a:buNone/>
            </a:pPr>
            <a:endParaRPr lang="en" altLang="zh-CN" dirty="0">
              <a:solidFill>
                <a:schemeClr val="dk1"/>
              </a:solidFill>
            </a:endParaRPr>
          </a:p>
          <a:p>
            <a:pPr marL="0" lvl="0" indent="0" algn="l" rtl="0">
              <a:spcBef>
                <a:spcPts val="0"/>
              </a:spcBef>
              <a:spcAft>
                <a:spcPts val="0"/>
              </a:spcAft>
              <a:buNone/>
            </a:pPr>
            <a:r>
              <a:rPr lang="en" altLang="zh-CN" dirty="0"/>
              <a:t>A layer is a part of the page that can be transformed and </a:t>
            </a:r>
            <a:r>
              <a:rPr lang="en" altLang="zh-CN" dirty="0" err="1"/>
              <a:t>rastered</a:t>
            </a:r>
            <a:r>
              <a:rPr lang="en" altLang="zh-CN" dirty="0"/>
              <a:t> independently of the other layers.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Two concepts here: compositing (lets you move layers around without re-raster), and threading (lets you move those layers off the main thread).</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类似于早期动画逐帧完全绘制。</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一层是页面的一部分，可以独立于其他层进行变换和栅格化。</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这里有两个概念：合成（让您在不重新栅格的情况下移动图层）和线程（让您将这些层从主线程上移开）。</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87faa71568_11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87faa71568_11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Why Hardware Compositing?</a:t>
            </a:r>
          </a:p>
          <a:p>
            <a:pPr marL="0" lvl="0" indent="0" algn="l" rtl="0">
              <a:spcBef>
                <a:spcPts val="0"/>
              </a:spcBef>
              <a:spcAft>
                <a:spcPts val="0"/>
              </a:spcAft>
              <a:buNone/>
            </a:pPr>
            <a:br>
              <a:rPr lang="en" dirty="0"/>
            </a:br>
            <a:r>
              <a:rPr lang="en" dirty="0"/>
              <a:t>Traditionally, web browsers relied entirely on the CPU to render web page content. With capable GPUs now an integral part of even the smallest of devices, attention has turned on finding ways to more effectively use this underlying hardware to achieve better performance and power savings. Using the GPU to composite the contents of a web page can result in very significant speedups.</a:t>
            </a:r>
          </a:p>
          <a:p>
            <a:pPr marL="0" lvl="0" indent="0" algn="l" rtl="0">
              <a:spcBef>
                <a:spcPts val="0"/>
              </a:spcBef>
              <a:spcAft>
                <a:spcPts val="0"/>
              </a:spcAft>
              <a:buNone/>
            </a:pPr>
            <a:br>
              <a:rPr lang="en" dirty="0"/>
            </a:br>
            <a:r>
              <a:rPr lang="en" dirty="0"/>
              <a:t>The benefits of hardware compositing come in three flavors:</a:t>
            </a:r>
          </a:p>
          <a:p>
            <a:pPr marL="0" lvl="0" indent="0" algn="l" rtl="0">
              <a:spcBef>
                <a:spcPts val="0"/>
              </a:spcBef>
              <a:spcAft>
                <a:spcPts val="0"/>
              </a:spcAft>
              <a:buNone/>
            </a:pPr>
            <a:br>
              <a:rPr lang="en" dirty="0"/>
            </a:br>
            <a:r>
              <a:rPr lang="en" dirty="0"/>
              <a:t>Compositing page layers on the GPU can achieve far better efficiency than the CPU (both in terms of speed and power draw) in drawing and compositing operations that involve large numbers of pixels. The hardware is designed specifically for these types of workloads.</a:t>
            </a:r>
          </a:p>
          <a:p>
            <a:pPr marL="0" lvl="0" indent="0" algn="l" rtl="0">
              <a:spcBef>
                <a:spcPts val="0"/>
              </a:spcBef>
              <a:spcAft>
                <a:spcPts val="0"/>
              </a:spcAft>
              <a:buNone/>
            </a:pPr>
            <a:r>
              <a:rPr lang="en" dirty="0"/>
              <a:t>Expensive readbacks aren’t necessary for content already on the GPU (such as accelerated video, Canvas2D, or WebGL).</a:t>
            </a:r>
          </a:p>
          <a:p>
            <a:pPr marL="0" lvl="0" indent="0" algn="l" rtl="0">
              <a:spcBef>
                <a:spcPts val="0"/>
              </a:spcBef>
              <a:spcAft>
                <a:spcPts val="0"/>
              </a:spcAft>
              <a:buNone/>
            </a:pPr>
            <a:r>
              <a:rPr lang="en" dirty="0"/>
              <a:t>Parallelism between the CPU and GPU, which can operate at the same time to create an efficient graphics pipeline.</a:t>
            </a:r>
          </a:p>
          <a:p>
            <a:pPr marL="0" lvl="0" indent="0" algn="l" rtl="0">
              <a:spcBef>
                <a:spcPts val="0"/>
              </a:spcBef>
              <a:spcAft>
                <a:spcPts val="0"/>
              </a:spcAft>
              <a:buNone/>
            </a:pPr>
            <a:br>
              <a:rPr lang="en" dirty="0"/>
            </a:br>
            <a:r>
              <a:rPr lang="en" dirty="0"/>
              <a:t>Lastly, before we begin, a big disclaimer: the Chrome graphics stack has evolved substantially over the last several years. This document will focus on the most advanced architecture at the time of writing, which is not the shipping configuration on all platforms. For a breakdown of what’s enabled where, see the GPU architecture roadmap. Code paths that aren’t under active development will be covered here only minimally.</a:t>
            </a:r>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1" i="0" u="none" strike="noStrike" cap="none" dirty="0">
                <a:solidFill>
                  <a:srgbClr val="000000"/>
                </a:solidFill>
                <a:effectLst/>
                <a:latin typeface="Arial"/>
                <a:ea typeface="Arial"/>
                <a:cs typeface="Arial"/>
                <a:sym typeface="Arial"/>
              </a:rPr>
              <a:t>GPU Accelerated Compositing in Chrome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https://</a:t>
            </a:r>
            <a:r>
              <a:rPr lang="en" altLang="zh-CN" dirty="0" err="1"/>
              <a:t>www.chromium.org</a:t>
            </a:r>
            <a:r>
              <a:rPr lang="en" altLang="zh-CN" dirty="0"/>
              <a:t>/developers/design-documents/</a:t>
            </a:r>
            <a:r>
              <a:rPr lang="en" altLang="zh-CN" dirty="0" err="1"/>
              <a:t>gpu</a:t>
            </a:r>
            <a:r>
              <a:rPr lang="en" altLang="zh-CN" dirty="0"/>
              <a:t>-accelerated-compositing-in-chrome</a:t>
            </a:r>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0f92a5151_40_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0f92a5151_4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0" i="0" u="none" strike="noStrike" cap="none">
                <a:solidFill>
                  <a:srgbClr val="000000"/>
                </a:solidFill>
                <a:effectLst/>
                <a:latin typeface="Arial"/>
                <a:ea typeface="Arial"/>
                <a:cs typeface="Arial"/>
                <a:sym typeface="Arial"/>
              </a:rPr>
              <a:t>Each node in the DOM tree that produces visual output has a corresponding RenderObject. RenderObjects are stored in a parallel tree structure, called the Render Tree. A RenderObject knows how to paint the contents of the Node on a display surface. It does so by issuing the necessary draw calls to a GraphicsContext. A GraphicsContext is responsible for writing the pixels into a bitmap that eventually get displayed to the screen. In Chrome, the GraphicsContext wraps Skia, our 2D drawing library.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altLang="zh-CN" sz="1100" b="0" i="0" u="none" strike="noStrike" cap="none">
                <a:solidFill>
                  <a:srgbClr val="000000"/>
                </a:solidFill>
                <a:effectLst/>
                <a:latin typeface="Arial"/>
                <a:ea typeface="Arial"/>
                <a:cs typeface="Arial"/>
                <a:sym typeface="Arial"/>
              </a:rPr>
            </a:br>
            <a:r>
              <a:rPr lang="en" altLang="zh-CN" sz="1100" b="0" i="0" u="none" strike="noStrike" cap="none">
                <a:solidFill>
                  <a:srgbClr val="000000"/>
                </a:solidFill>
                <a:effectLst/>
                <a:latin typeface="Arial"/>
                <a:ea typeface="Arial"/>
                <a:cs typeface="Arial"/>
                <a:sym typeface="Arial"/>
              </a:rPr>
              <a:t>Traditionally most GraphicsContext calls became calls to an SkCanvas or SkPlatformCanvas, i.e. immediately painted into a software bitmap (see this document for more detail on this older model of how Chrome uses Skia). But to move painting off the main thread (covered in greater detail later in this document), these commands are now instead recorded into an SkPicture. The SkPicture is a serializable data structure that can capture and then later replay commands, similar to a display list.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ltLang="zh-CN"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0f92a5151_4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0f92a5151_4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 is the generic term in Chromium for all of the code inside a webpage or the frontend of a web application.</a:t>
            </a:r>
            <a:endParaRPr dirty="0"/>
          </a:p>
          <a:p>
            <a:pPr marL="0" lvl="0" indent="0" algn="l" rtl="0">
              <a:spcBef>
                <a:spcPts val="0"/>
              </a:spcBef>
              <a:spcAft>
                <a:spcPts val="0"/>
              </a:spcAft>
              <a:buNone/>
            </a:pPr>
            <a:r>
              <a:rPr lang="en" dirty="0"/>
              <a:t>The basic building blocks are text, images, markup (surrounding the text), styles (defining how markup is rendered), and script (which can modify all of the above dynamically).</a:t>
            </a:r>
            <a:endParaRPr dirty="0"/>
          </a:p>
          <a:p>
            <a:pPr marL="0" lvl="0" indent="0" algn="l" rtl="0">
              <a:spcBef>
                <a:spcPts val="0"/>
              </a:spcBef>
              <a:spcAft>
                <a:spcPts val="0"/>
              </a:spcAft>
              <a:buNone/>
            </a:pPr>
            <a:r>
              <a:rPr lang="en" dirty="0"/>
              <a:t>Other kinds of content are rendered in special ways, which aren't discussed here.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US" altLang="zh-CN" dirty="0"/>
              <a:t>“</a:t>
            </a:r>
            <a:r>
              <a:rPr lang="en" altLang="zh-CN" dirty="0"/>
              <a:t>Content</a:t>
            </a:r>
            <a:r>
              <a:rPr lang="en-US" altLang="zh-CN" dirty="0"/>
              <a:t>”</a:t>
            </a:r>
            <a:r>
              <a:rPr lang="zh-CN" altLang="en-US" dirty="0"/>
              <a:t>是</a:t>
            </a:r>
            <a:r>
              <a:rPr lang="en-US" altLang="zh-CN" dirty="0"/>
              <a:t>Chromium</a:t>
            </a:r>
            <a:r>
              <a:rPr lang="zh-CN" altLang="en-US" dirty="0"/>
              <a:t>中的通用术语，用于表示所有网页或者前端应用中的所有代码。</a:t>
            </a:r>
            <a:endParaRPr lang="en-US" altLang="zh-CN" dirty="0"/>
          </a:p>
          <a:p>
            <a:pPr marL="0" lvl="0" indent="0" algn="l" rtl="0">
              <a:spcBef>
                <a:spcPts val="0"/>
              </a:spcBef>
              <a:spcAft>
                <a:spcPts val="0"/>
              </a:spcAft>
              <a:buNone/>
            </a:pPr>
            <a:r>
              <a:rPr lang="zh-CN" altLang="en-US" dirty="0"/>
              <a:t>基本的组成本分包含文本、图像、标签（包裹文本）、样式（定义标签的呈现方式）、脚本（可以动态的修改上面的所有内容）。</a:t>
            </a:r>
            <a:endParaRPr lang="en-US" altLang="zh-CN" dirty="0"/>
          </a:p>
          <a:p>
            <a:pPr marL="0" lvl="0" indent="0" algn="l" rtl="0">
              <a:spcBef>
                <a:spcPts val="0"/>
              </a:spcBef>
              <a:spcAft>
                <a:spcPts val="0"/>
              </a:spcAft>
              <a:buNone/>
            </a:pPr>
            <a:r>
              <a:rPr lang="zh-CN" altLang="en-US" dirty="0"/>
              <a:t>其他种类的内容，如</a:t>
            </a:r>
            <a:r>
              <a:rPr lang="en-US" altLang="zh-CN" dirty="0"/>
              <a:t>video</a:t>
            </a:r>
            <a:r>
              <a:rPr lang="zh-CN" altLang="en-US" dirty="0"/>
              <a:t>、</a:t>
            </a:r>
            <a:r>
              <a:rPr lang="en-US" altLang="zh-CN" dirty="0"/>
              <a:t>canvas</a:t>
            </a:r>
            <a:r>
              <a:rPr lang="zh-CN" altLang="en-US" dirty="0"/>
              <a:t>、</a:t>
            </a:r>
            <a:r>
              <a:rPr lang="en" altLang="zh-CN" i="1" dirty="0" err="1">
                <a:latin typeface="Droid Serif"/>
                <a:ea typeface="Droid Serif"/>
                <a:cs typeface="Droid Serif"/>
                <a:sym typeface="Droid Serif"/>
              </a:rPr>
              <a:t>WebAssembly</a:t>
            </a:r>
            <a:r>
              <a:rPr lang="en" altLang="zh-CN" i="1" dirty="0">
                <a:latin typeface="Droid Serif"/>
                <a:ea typeface="Droid Serif"/>
                <a:cs typeface="Droid Serif"/>
                <a:sym typeface="Droid Serif"/>
              </a:rPr>
              <a:t>, WebGL, </a:t>
            </a:r>
            <a:r>
              <a:rPr lang="en" altLang="zh-CN" i="1" dirty="0" err="1">
                <a:latin typeface="Droid Serif"/>
                <a:ea typeface="Droid Serif"/>
                <a:cs typeface="Droid Serif"/>
                <a:sym typeface="Droid Serif"/>
              </a:rPr>
              <a:t>WebVR</a:t>
            </a:r>
            <a:r>
              <a:rPr lang="en" altLang="zh-CN" i="1" dirty="0">
                <a:latin typeface="Droid Serif"/>
                <a:ea typeface="Droid Serif"/>
                <a:cs typeface="Droid Serif"/>
                <a:sym typeface="Droid Serif"/>
              </a:rPr>
              <a:t>, PDF</a:t>
            </a:r>
            <a:r>
              <a:rPr lang="zh-CN" altLang="en" i="1" dirty="0">
                <a:latin typeface="Droid Serif"/>
                <a:ea typeface="Droid Serif"/>
                <a:cs typeface="Droid Serif"/>
                <a:sym typeface="Droid Serif"/>
              </a:rPr>
              <a:t>等</a:t>
            </a:r>
            <a:r>
              <a:rPr lang="zh-CN" altLang="en-US" i="1" dirty="0">
                <a:latin typeface="Droid Serif"/>
                <a:ea typeface="Droid Serif"/>
                <a:cs typeface="Droid Serif"/>
                <a:sym typeface="Droid Serif"/>
              </a:rPr>
              <a:t>，都被特殊的方式渲染，此处没有讨论。</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60f92a5151_4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60f92a5151_4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612326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60f92a5151_4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60f92a5151_4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b="1" dirty="0"/>
              <a:t>From Nodes to </a:t>
            </a:r>
            <a:r>
              <a:rPr lang="en" b="1" dirty="0" err="1"/>
              <a:t>RenderObjects</a:t>
            </a: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b="1" dirty="0"/>
            </a:br>
            <a:r>
              <a:rPr lang="en" b="1" dirty="0"/>
              <a:t>Each node in the DOM tree that produces visual output has a corresponding </a:t>
            </a:r>
            <a:r>
              <a:rPr lang="en" b="1" dirty="0" err="1"/>
              <a:t>RenderObject</a:t>
            </a:r>
            <a:r>
              <a:rPr lang="en" b="1" dirty="0"/>
              <a:t>. </a:t>
            </a:r>
            <a:r>
              <a:rPr lang="en" b="1" dirty="0" err="1"/>
              <a:t>RenderObjects</a:t>
            </a:r>
            <a:r>
              <a:rPr lang="en" b="1" dirty="0"/>
              <a:t> are stored in a parallel tree structure, called the Render Tree. A </a:t>
            </a:r>
            <a:r>
              <a:rPr lang="en" b="1" dirty="0" err="1"/>
              <a:t>RenderObject</a:t>
            </a:r>
            <a:r>
              <a:rPr lang="en" b="1" dirty="0"/>
              <a:t> knows how to paint the contents of the Node on a display surface. It does so by issuing the necessary draw calls to a </a:t>
            </a:r>
            <a:r>
              <a:rPr lang="en" b="1" dirty="0" err="1"/>
              <a:t>GraphicsContext</a:t>
            </a:r>
            <a:r>
              <a:rPr lang="en" b="1" dirty="0"/>
              <a:t>. A </a:t>
            </a:r>
            <a:r>
              <a:rPr lang="en" b="1" dirty="0" err="1"/>
              <a:t>GraphicsContext</a:t>
            </a:r>
            <a:r>
              <a:rPr lang="en" b="1" dirty="0"/>
              <a:t> is responsible for writing the pixels into a bitmap that eventually get displayed to the screen. In Chrome, the </a:t>
            </a:r>
            <a:r>
              <a:rPr lang="en" b="1" dirty="0" err="1"/>
              <a:t>GraphicsContext</a:t>
            </a:r>
            <a:r>
              <a:rPr lang="en" b="1" dirty="0"/>
              <a:t> wraps </a:t>
            </a:r>
            <a:r>
              <a:rPr lang="en" b="1" dirty="0" err="1"/>
              <a:t>Skia</a:t>
            </a:r>
            <a:r>
              <a:rPr lang="en" b="1" dirty="0"/>
              <a:t>, our 2D drawing library.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b="1" dirty="0"/>
            </a:br>
            <a:r>
              <a:rPr lang="en" b="1" dirty="0"/>
              <a:t>Traditionally most </a:t>
            </a:r>
            <a:r>
              <a:rPr lang="en" b="1" dirty="0" err="1"/>
              <a:t>GraphicsContext</a:t>
            </a:r>
            <a:r>
              <a:rPr lang="en" b="1" dirty="0"/>
              <a:t> calls became calls to an </a:t>
            </a:r>
            <a:r>
              <a:rPr lang="en" b="1" dirty="0" err="1"/>
              <a:t>SkCanvas</a:t>
            </a:r>
            <a:r>
              <a:rPr lang="en" b="1" dirty="0"/>
              <a:t> or </a:t>
            </a:r>
            <a:r>
              <a:rPr lang="en" b="1" dirty="0" err="1"/>
              <a:t>SkPlatformCanvas</a:t>
            </a:r>
            <a:r>
              <a:rPr lang="en" b="1" dirty="0"/>
              <a:t>, i.e. immediately painted into a software bitmap (see this document for more detail on this older model of how Chrome uses </a:t>
            </a:r>
            <a:r>
              <a:rPr lang="en" b="1" dirty="0" err="1"/>
              <a:t>Skia</a:t>
            </a:r>
            <a:r>
              <a:rPr lang="en" b="1" dirty="0"/>
              <a:t>). But to move painting off the main thread (covered in greater detail later in this document), these commands are now instead recorded into an </a:t>
            </a:r>
            <a:r>
              <a:rPr lang="en" b="1" dirty="0" err="1"/>
              <a:t>SkPicture</a:t>
            </a:r>
            <a:r>
              <a:rPr lang="en" b="1" dirty="0"/>
              <a:t>. The </a:t>
            </a:r>
            <a:r>
              <a:rPr lang="en" b="1" dirty="0" err="1"/>
              <a:t>SkPicture</a:t>
            </a:r>
            <a:r>
              <a:rPr lang="en" b="1" dirty="0"/>
              <a:t> is a serializable data structure that can capture and then later replay commands, similar to a display list.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b="1" dirty="0"/>
              <a:t>From </a:t>
            </a:r>
            <a:r>
              <a:rPr lang="en" b="1" dirty="0" err="1"/>
              <a:t>RenderObjects</a:t>
            </a:r>
            <a:r>
              <a:rPr lang="en" b="1" dirty="0"/>
              <a:t> to </a:t>
            </a:r>
            <a:r>
              <a:rPr lang="en" b="1" dirty="0" err="1"/>
              <a:t>RenderLayers</a:t>
            </a: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Each </a:t>
            </a:r>
            <a:r>
              <a:rPr lang="en" dirty="0" err="1"/>
              <a:t>RenderObject</a:t>
            </a:r>
            <a:r>
              <a:rPr lang="en" dirty="0"/>
              <a:t> is associated with a </a:t>
            </a:r>
            <a:r>
              <a:rPr lang="en" dirty="0" err="1"/>
              <a:t>RenderLayer</a:t>
            </a:r>
            <a:r>
              <a:rPr lang="en" dirty="0"/>
              <a:t> either directly or indirectly via an ancestor </a:t>
            </a:r>
            <a:r>
              <a:rPr lang="en" dirty="0" err="1"/>
              <a:t>RenderObject</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err="1"/>
              <a:t>RenderObjects</a:t>
            </a:r>
            <a:r>
              <a:rPr lang="en" dirty="0"/>
              <a:t> that share the same coordinate space (e.g. are affected by the same CSS transform) typically belong to the same </a:t>
            </a:r>
            <a:r>
              <a:rPr lang="en" dirty="0" err="1"/>
              <a:t>RenderLayer</a:t>
            </a:r>
            <a:r>
              <a:rPr lang="en" dirty="0"/>
              <a:t>. </a:t>
            </a:r>
            <a:r>
              <a:rPr lang="en" dirty="0" err="1"/>
              <a:t>RenderLayers</a:t>
            </a:r>
            <a:r>
              <a:rPr lang="en" dirty="0"/>
              <a:t> exist so that the elements of the page are composited in the correct order to properly display overlapping content, semi-transparent elements, etc. There's a number of conditions that will trigger the creation of a new </a:t>
            </a:r>
            <a:r>
              <a:rPr lang="en" dirty="0" err="1"/>
              <a:t>RenderLayer</a:t>
            </a:r>
            <a:r>
              <a:rPr lang="en" dirty="0"/>
              <a:t> for a particular </a:t>
            </a:r>
            <a:r>
              <a:rPr lang="en" dirty="0" err="1"/>
              <a:t>RenderObject</a:t>
            </a:r>
            <a:r>
              <a:rPr lang="en" dirty="0"/>
              <a:t>, as defined in </a:t>
            </a:r>
            <a:r>
              <a:rPr lang="en" dirty="0" err="1"/>
              <a:t>RenderBoxModelObject</a:t>
            </a:r>
            <a:r>
              <a:rPr lang="en" dirty="0"/>
              <a:t>::</a:t>
            </a:r>
            <a:r>
              <a:rPr lang="en" dirty="0" err="1"/>
              <a:t>requiresLayer</a:t>
            </a:r>
            <a:r>
              <a:rPr lang="en" dirty="0"/>
              <a:t>() and overwritten for some derived classes. Common cases of </a:t>
            </a:r>
            <a:r>
              <a:rPr lang="en" dirty="0" err="1"/>
              <a:t>RenderObject</a:t>
            </a:r>
            <a:r>
              <a:rPr lang="en" dirty="0"/>
              <a:t> that warrant the creation of a </a:t>
            </a:r>
            <a:r>
              <a:rPr lang="en" dirty="0" err="1"/>
              <a:t>RenderLayer</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It's the root object for the page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It has explicit CSS position properties (relative, absolute or a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It is transparent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Has overflow, an alpha mask or reflection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Has a CSS filter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Corresponds to &lt;canvas&gt; element that has a 3D (WebGL) context or an accelerated 2D context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Corresponds to a &lt;video&gt; element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Notice that there isn't a one-to-one correspondence between </a:t>
            </a:r>
            <a:r>
              <a:rPr lang="en" dirty="0" err="1"/>
              <a:t>RenderObjects</a:t>
            </a:r>
            <a:r>
              <a:rPr lang="en" dirty="0"/>
              <a:t> and </a:t>
            </a:r>
            <a:r>
              <a:rPr lang="en" dirty="0" err="1"/>
              <a:t>RenderLayers</a:t>
            </a:r>
            <a:r>
              <a:rPr lang="en" dirty="0"/>
              <a:t>. A particular </a:t>
            </a:r>
            <a:r>
              <a:rPr lang="en" dirty="0" err="1"/>
              <a:t>RenderObject</a:t>
            </a:r>
            <a:r>
              <a:rPr lang="en" dirty="0"/>
              <a:t> is associated either with the </a:t>
            </a:r>
            <a:r>
              <a:rPr lang="en" dirty="0" err="1"/>
              <a:t>RenderLayer</a:t>
            </a:r>
            <a:r>
              <a:rPr lang="en" dirty="0"/>
              <a:t> that was created for it, if there is one, or with the </a:t>
            </a:r>
            <a:r>
              <a:rPr lang="en" dirty="0" err="1"/>
              <a:t>RenderLayer</a:t>
            </a:r>
            <a:r>
              <a:rPr lang="en" dirty="0"/>
              <a:t> of the first ancestor that has one.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err="1"/>
              <a:t>RenderLayers</a:t>
            </a:r>
            <a:r>
              <a:rPr lang="en" dirty="0"/>
              <a:t> form a tree hierarchy as well. The root node is the </a:t>
            </a:r>
            <a:r>
              <a:rPr lang="en" dirty="0" err="1"/>
              <a:t>RenderLayer</a:t>
            </a:r>
            <a:r>
              <a:rPr lang="en" dirty="0"/>
              <a:t> corresponding to the root element in the page and the descendants of every node are layers visually contained within the parent layer. The children of each </a:t>
            </a:r>
            <a:r>
              <a:rPr lang="en" dirty="0" err="1"/>
              <a:t>RenderLayer</a:t>
            </a:r>
            <a:r>
              <a:rPr lang="en" dirty="0"/>
              <a:t> are kept into two sorted lists both sorted in ascending order, the </a:t>
            </a:r>
            <a:r>
              <a:rPr lang="en" dirty="0" err="1"/>
              <a:t>negZOrderList</a:t>
            </a:r>
            <a:r>
              <a:rPr lang="en" dirty="0"/>
              <a:t> containing child layers with negative z-indices (and hence layers that go below the current layer) and the </a:t>
            </a:r>
            <a:r>
              <a:rPr lang="en" dirty="0" err="1"/>
              <a:t>posZOrderList</a:t>
            </a:r>
            <a:r>
              <a:rPr lang="en" dirty="0"/>
              <a:t> contain child layers with positive z-indices (layers that go above the current layer).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b="1" dirty="0"/>
              <a:t>From </a:t>
            </a:r>
            <a:r>
              <a:rPr lang="en" b="1" dirty="0" err="1"/>
              <a:t>RenderLayers</a:t>
            </a:r>
            <a:r>
              <a:rPr lang="en" b="1" dirty="0"/>
              <a:t> to </a:t>
            </a:r>
            <a:r>
              <a:rPr lang="en" b="1" dirty="0" err="1"/>
              <a:t>GraphicsLayers</a:t>
            </a: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To make use of the compositor, some (but not all) of the </a:t>
            </a:r>
            <a:r>
              <a:rPr lang="en" dirty="0" err="1"/>
              <a:t>RenderLayers</a:t>
            </a:r>
            <a:r>
              <a:rPr lang="en" dirty="0"/>
              <a:t> get their own backing surface (layers with their own backing surfaces are broadly referred to as compositing layers). Each </a:t>
            </a:r>
            <a:r>
              <a:rPr lang="en" dirty="0" err="1"/>
              <a:t>RenderLayer</a:t>
            </a:r>
            <a:r>
              <a:rPr lang="en" dirty="0"/>
              <a:t> either has its own </a:t>
            </a:r>
            <a:r>
              <a:rPr lang="en" dirty="0" err="1"/>
              <a:t>GraphicsLayer</a:t>
            </a:r>
            <a:r>
              <a:rPr lang="en" dirty="0"/>
              <a:t> (if it is a compositing layer) or uses the </a:t>
            </a:r>
            <a:r>
              <a:rPr lang="en" dirty="0" err="1"/>
              <a:t>GraphicsLayer</a:t>
            </a:r>
            <a:r>
              <a:rPr lang="en" dirty="0"/>
              <a:t> of its first ancestor that has one. This is similar to </a:t>
            </a:r>
            <a:r>
              <a:rPr lang="en" dirty="0" err="1"/>
              <a:t>RenderObject’s</a:t>
            </a:r>
            <a:r>
              <a:rPr lang="en" dirty="0"/>
              <a:t> relationship with </a:t>
            </a:r>
            <a:r>
              <a:rPr lang="en" dirty="0" err="1"/>
              <a:t>RenderLayers</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Each </a:t>
            </a:r>
            <a:r>
              <a:rPr lang="en" dirty="0" err="1"/>
              <a:t>GraphicsLayer</a:t>
            </a:r>
            <a:r>
              <a:rPr lang="en" dirty="0"/>
              <a:t> has a </a:t>
            </a:r>
            <a:r>
              <a:rPr lang="en" dirty="0" err="1"/>
              <a:t>GraphicsContext</a:t>
            </a:r>
            <a:r>
              <a:rPr lang="en" dirty="0"/>
              <a:t> for the associated </a:t>
            </a:r>
            <a:r>
              <a:rPr lang="en" dirty="0" err="1"/>
              <a:t>RenderLayers</a:t>
            </a:r>
            <a:r>
              <a:rPr lang="en" dirty="0"/>
              <a:t> to paint into. The compositor is ultimately responsible for combining the bitmap output of </a:t>
            </a:r>
            <a:r>
              <a:rPr lang="en" dirty="0" err="1"/>
              <a:t>GraphicsContexts</a:t>
            </a:r>
            <a:r>
              <a:rPr lang="en" dirty="0"/>
              <a:t> together into a final screen image in a subsequent compositing pass.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While in theory every single </a:t>
            </a:r>
            <a:r>
              <a:rPr lang="en" dirty="0" err="1"/>
              <a:t>RenderLayer</a:t>
            </a:r>
            <a:r>
              <a:rPr lang="en" dirty="0"/>
              <a:t> could paint itself into a separate backing surface, in practice this could be quite wasteful in terms of memory (VRAM especially). In the current Blink implementation, one of the following conditions must to be met for a </a:t>
            </a:r>
            <a:r>
              <a:rPr lang="en" dirty="0" err="1"/>
              <a:t>RenderLayer</a:t>
            </a:r>
            <a:r>
              <a:rPr lang="en" dirty="0"/>
              <a:t> to get its own compositing layer (see </a:t>
            </a:r>
            <a:r>
              <a:rPr lang="en" dirty="0" err="1"/>
              <a:t>CompositingReasons.h</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Layer has 3D or perspective transform CSS properties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is used by &lt;video&gt; element using accelerated video decoding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is used by a &lt;canvas&gt; element with a 3D context or accelerated 2D context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is used for a composited plugin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uses a CSS animation for its opacity or uses an animated </a:t>
            </a:r>
            <a:r>
              <a:rPr lang="en" dirty="0" err="1"/>
              <a:t>webkit</a:t>
            </a:r>
            <a:r>
              <a:rPr lang="en" dirty="0"/>
              <a:t>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uses accelerated CSS filters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has a descendant that is a compositing layer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has a sibling with a lower z-index which has a compositing layer (in other words the layer overlaps a composited layer and should be rendered on top of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60f92a5151_40_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60f92a5151_4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Many examples of fluid motion can be expressed using threaded compositing.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60f92a5151_40_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60f92a5151_4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comes from browser process and the impl thread gets a chance to handle it without consulting the main thread.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86235d045e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86235d045e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Certain style properties cause a layer to be created for a layout object.</a:t>
            </a:r>
            <a:endParaRPr dirty="0"/>
          </a:p>
          <a:p>
            <a:pPr marL="0" lvl="0" indent="0" algn="l" rtl="0">
              <a:spcBef>
                <a:spcPts val="0"/>
              </a:spcBef>
              <a:spcAft>
                <a:spcPts val="0"/>
              </a:spcAft>
              <a:buNone/>
            </a:pPr>
            <a:r>
              <a:rPr lang="en" dirty="0"/>
              <a:t>If a layout object doesn't have a layer, it paints into the layer of the nearest ancestor that has one.</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60f92a5151_40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60f92a5151_4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the layer list is a new lifecycle stage on the main thread.  Today, this happens before paint, and each layer is painted separately.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60f92a5151_40_1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60f92a5151_4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compositor can apply various properties to the way it draws a layer.  These are stored in their own trees.</a:t>
            </a:r>
            <a:endParaRPr/>
          </a:p>
          <a:p>
            <a:pPr marL="0" lvl="0" indent="0" algn="l" rtl="0">
              <a:spcBef>
                <a:spcPts val="0"/>
              </a:spcBef>
              <a:spcAft>
                <a:spcPts val="0"/>
              </a:spcAft>
              <a:buNone/>
            </a:pPr>
            <a:endParaRPr/>
          </a:p>
          <a:p>
            <a:pPr marL="0" lvl="0" indent="0" algn="l" rtl="0">
              <a:spcBef>
                <a:spcPts val="0"/>
              </a:spcBef>
              <a:spcAft>
                <a:spcPts val="0"/>
              </a:spcAft>
              <a:buNone/>
            </a:pPr>
            <a:r>
              <a:rPr lang="en"/>
              <a:t>In the past they were stored on the layer itself, but CAP required de-coupling properties from layers.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60f92a5151_40_1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60f92a5151_40_1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0f92a5151_40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60f92a5151_4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future we will create layers after paint.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60f92a5151_40_1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60f92a5151_4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paint is finished, the commit updates copies of the layer list and property trees on the compositor thread, to match the state of these data structures on the main thread.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0f92a5151_4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0f92a5151_4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real webpage is just thousands of lines of HTML, CSS, and JavaScript delivered in plain text over the network.</a:t>
            </a:r>
            <a:endParaRPr dirty="0"/>
          </a:p>
          <a:p>
            <a:pPr marL="0" lvl="0" indent="0" algn="l" rtl="0">
              <a:spcBef>
                <a:spcPts val="0"/>
              </a:spcBef>
              <a:spcAft>
                <a:spcPts val="0"/>
              </a:spcAft>
              <a:buNone/>
            </a:pPr>
            <a:r>
              <a:rPr lang="en" dirty="0"/>
              <a:t>There's no notion of compilation or packaging as you might find on other kinds of software platforms.</a:t>
            </a:r>
            <a:endParaRPr dirty="0"/>
          </a:p>
          <a:p>
            <a:pPr marL="0" lvl="0" indent="0" algn="l" rtl="0">
              <a:spcBef>
                <a:spcPts val="0"/>
              </a:spcBef>
              <a:spcAft>
                <a:spcPts val="0"/>
              </a:spcAft>
              <a:buNone/>
            </a:pPr>
            <a:r>
              <a:rPr lang="en" dirty="0"/>
              <a:t>The webpage's source code is the input to the renderer.</a:t>
            </a:r>
            <a:endParaRPr dirty="0"/>
          </a:p>
          <a:p>
            <a:pPr marL="0" lvl="0" indent="0" algn="l" rtl="0">
              <a:spcBef>
                <a:spcPts val="0"/>
              </a:spcBef>
              <a:spcAft>
                <a:spcPts val="0"/>
              </a:spcAft>
              <a:buNone/>
            </a:pPr>
            <a:r>
              <a:rPr lang="en" dirty="0"/>
              <a:t>This simplicity was key to the early success of the web which prioritized usability over fidelity.</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网页的本质其实是以文本形式通过网络下发的千万行</a:t>
            </a:r>
            <a:r>
              <a:rPr lang="en-US" altLang="zh-CN" dirty="0"/>
              <a:t>HTML</a:t>
            </a:r>
            <a:r>
              <a:rPr lang="zh-CN" altLang="en-US" dirty="0"/>
              <a:t>、</a:t>
            </a:r>
            <a:r>
              <a:rPr lang="en-US" altLang="zh-CN" dirty="0"/>
              <a:t>CSS</a:t>
            </a:r>
            <a:r>
              <a:rPr lang="zh-CN" altLang="en-US" dirty="0"/>
              <a:t>和</a:t>
            </a:r>
            <a:r>
              <a:rPr lang="en-US" altLang="zh-CN" dirty="0"/>
              <a:t>JavaScript</a:t>
            </a:r>
            <a:r>
              <a:rPr lang="zh-CN" altLang="en-US" dirty="0"/>
              <a:t>。</a:t>
            </a:r>
            <a:endParaRPr lang="en-US" altLang="zh-CN" dirty="0"/>
          </a:p>
          <a:p>
            <a:pPr marL="0" lvl="0" indent="0" algn="l" rtl="0">
              <a:spcBef>
                <a:spcPts val="0"/>
              </a:spcBef>
              <a:spcAft>
                <a:spcPts val="0"/>
              </a:spcAft>
              <a:buNone/>
            </a:pPr>
            <a:r>
              <a:rPr lang="zh-CN" altLang="en-US" dirty="0"/>
              <a:t>这里没有可能存在于其他软件平台中的编译或者打包的概念。</a:t>
            </a:r>
            <a:endParaRPr lang="en-US" altLang="zh-CN" dirty="0"/>
          </a:p>
          <a:p>
            <a:pPr marL="0" lvl="0" indent="0" algn="l" rtl="0">
              <a:spcBef>
                <a:spcPts val="0"/>
              </a:spcBef>
              <a:spcAft>
                <a:spcPts val="0"/>
              </a:spcAft>
              <a:buNone/>
            </a:pPr>
            <a:r>
              <a:rPr lang="zh-CN" altLang="en-US" dirty="0"/>
              <a:t>网页的源码就是渲染器的输入。</a:t>
            </a:r>
            <a:endParaRPr lang="en-US" altLang="zh-CN" dirty="0"/>
          </a:p>
          <a:p>
            <a:pPr marL="0" lvl="0" indent="0" algn="l" rtl="0">
              <a:spcBef>
                <a:spcPts val="0"/>
              </a:spcBef>
              <a:spcAft>
                <a:spcPts val="0"/>
              </a:spcAft>
              <a:buNone/>
            </a:pPr>
            <a:r>
              <a:rPr lang="zh-CN" altLang="en-US" dirty="0"/>
              <a:t>这个简洁性是</a:t>
            </a:r>
            <a:r>
              <a:rPr lang="en-US" altLang="zh-CN" dirty="0"/>
              <a:t>Web</a:t>
            </a:r>
            <a:r>
              <a:rPr lang="zh-CN" altLang="en-US" dirty="0"/>
              <a:t>早期成功的关键，它把可用性放在首位，而不是保真度。</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这里我个人理解“</a:t>
            </a:r>
            <a:r>
              <a:rPr lang="en" altLang="zh-CN" dirty="0"/>
              <a:t>fidelity</a:t>
            </a:r>
            <a:r>
              <a:rPr lang="zh-CN" altLang="en-US" dirty="0"/>
              <a:t>”，也就是保真度可能的意思是：早期的</a:t>
            </a:r>
            <a:r>
              <a:rPr lang="en-US" altLang="zh-CN" dirty="0"/>
              <a:t>Web</a:t>
            </a:r>
            <a:r>
              <a:rPr lang="zh-CN" altLang="en-US" dirty="0"/>
              <a:t>信息的解析没有高度准确性和一致性的要求，比如</a:t>
            </a:r>
            <a:endParaRPr lang="en-US" altLang="zh-CN" dirty="0"/>
          </a:p>
          <a:p>
            <a:pPr marL="0" lvl="0" indent="0" algn="l" rtl="0">
              <a:spcBef>
                <a:spcPts val="0"/>
              </a:spcBef>
              <a:spcAft>
                <a:spcPts val="0"/>
              </a:spcAft>
              <a:buNone/>
            </a:pPr>
            <a:r>
              <a:rPr lang="zh-CN" altLang="en-US" dirty="0"/>
              <a:t>（</a:t>
            </a:r>
            <a:r>
              <a:rPr lang="en-US" altLang="zh-CN" dirty="0"/>
              <a:t>1</a:t>
            </a:r>
            <a:r>
              <a:rPr lang="zh-CN" altLang="en-US" dirty="0"/>
              <a:t>）、因对规范实现的不同，而带来的浏览器兼容性问题；</a:t>
            </a:r>
            <a:endParaRPr lang="en-US" altLang="zh-CN" dirty="0"/>
          </a:p>
          <a:p>
            <a:pPr marL="0" lvl="0" indent="0" algn="l" rtl="0">
              <a:spcBef>
                <a:spcPts val="0"/>
              </a:spcBef>
              <a:spcAft>
                <a:spcPts val="0"/>
              </a:spcAft>
              <a:buNone/>
            </a:pPr>
            <a:r>
              <a:rPr lang="zh-CN" altLang="en-US" dirty="0"/>
              <a:t>（</a:t>
            </a:r>
            <a:r>
              <a:rPr lang="en-US" altLang="zh-CN" dirty="0"/>
              <a:t>2</a:t>
            </a:r>
            <a:r>
              <a:rPr lang="zh-CN" altLang="en-US" dirty="0"/>
              <a:t>）、比如</a:t>
            </a:r>
            <a:r>
              <a:rPr lang="en-US" altLang="zh-CN" dirty="0"/>
              <a:t>HTML</a:t>
            </a:r>
            <a:r>
              <a:rPr lang="zh-CN" altLang="en-US" dirty="0"/>
              <a:t>中的标签的具体含义，也具有模糊性。具体来说如</a:t>
            </a:r>
            <a:r>
              <a:rPr lang="en-US" altLang="zh-CN" dirty="0" err="1"/>
              <a:t>i</a:t>
            </a:r>
            <a:r>
              <a:rPr lang="zh-CN" altLang="en-US" dirty="0"/>
              <a:t>标签和</a:t>
            </a:r>
            <a:r>
              <a:rPr lang="en-US" altLang="zh-CN" dirty="0"/>
              <a:t>strong</a:t>
            </a:r>
            <a:r>
              <a:rPr lang="zh-CN" altLang="en-US" dirty="0"/>
              <a:t>标签；</a:t>
            </a:r>
            <a:endParaRPr lang="en-US" altLang="zh-CN" dirty="0"/>
          </a:p>
          <a:p>
            <a:pPr marL="0" lvl="0" indent="0" algn="l" rtl="0">
              <a:spcBef>
                <a:spcPts val="0"/>
              </a:spcBef>
              <a:spcAft>
                <a:spcPts val="0"/>
              </a:spcAft>
              <a:buNone/>
            </a:pPr>
            <a:r>
              <a:rPr lang="zh-CN" altLang="en-US" dirty="0"/>
              <a:t>但是这些都没有阻碍</a:t>
            </a:r>
            <a:r>
              <a:rPr lang="en-US" altLang="zh-CN" dirty="0"/>
              <a:t>Web</a:t>
            </a:r>
            <a:r>
              <a:rPr lang="zh-CN" altLang="en-US" dirty="0"/>
              <a:t>技术被广泛应用，并最终取得了巨大的成功，其原因就是可用性大于准确性。</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60f92a5151_4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60f92a5151_4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Recall: raster is the step after paint, which turns paint ops into bitmaps.</a:t>
            </a:r>
            <a:endParaRPr/>
          </a:p>
          <a:p>
            <a:pPr marL="0" lvl="0" indent="0" algn="l" rtl="0">
              <a:spcBef>
                <a:spcPts val="0"/>
              </a:spcBef>
              <a:spcAft>
                <a:spcPts val="0"/>
              </a:spcAft>
              <a:buNone/>
            </a:pPr>
            <a:r>
              <a:rPr lang="en"/>
              <a:t>Layers can be large - rastering the whole layer is expensive, and unnecessary if only part of it is visible.</a:t>
            </a:r>
            <a:endParaRPr/>
          </a:p>
          <a:p>
            <a:pPr marL="0" lvl="0" indent="0" algn="l" rtl="0">
              <a:spcBef>
                <a:spcPts val="0"/>
              </a:spcBef>
              <a:spcAft>
                <a:spcPts val="0"/>
              </a:spcAft>
              <a:buNone/>
            </a:pPr>
            <a:r>
              <a:rPr lang="en"/>
              <a:t>So the compositor thread divides the layer into tiles.</a:t>
            </a:r>
            <a:endParaRPr/>
          </a:p>
          <a:p>
            <a:pPr marL="0" lvl="0" indent="0" algn="l" rtl="0">
              <a:spcBef>
                <a:spcPts val="0"/>
              </a:spcBef>
              <a:spcAft>
                <a:spcPts val="0"/>
              </a:spcAft>
              <a:buNone/>
            </a:pPr>
            <a:r>
              <a:rPr lang="en"/>
              <a:t>Tiles are the unit of raster work.  Tiles are rastered with a pool of dedicated raster threads (this includes image decodes).  Tiles are prioritized based on their distance from the viewport.</a:t>
            </a:r>
            <a:endParaRPr/>
          </a:p>
          <a:p>
            <a:pPr marL="0" lvl="0" indent="0" algn="l" rtl="0">
              <a:spcBef>
                <a:spcPts val="0"/>
              </a:spcBef>
              <a:spcAft>
                <a:spcPts val="0"/>
              </a:spcAft>
              <a:buNone/>
            </a:pPr>
            <a:r>
              <a:rPr lang="en"/>
              <a:t>(Not shown: a layer actually has multiple tilings for different resolutions.)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60f92a5151_40_1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60f92a5151_4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all the tiles are rastered, the compositor thread generates "draw quads".  A quad is like a command to draw a tile in a particular location on the screen, taking into account all the transformations applied by the layer tree.  Each quad references the tile's rastered output in memory (remember, no pixels are on the screen yet).</a:t>
            </a:r>
            <a:endParaRPr/>
          </a:p>
          <a:p>
            <a:pPr marL="0" lvl="0" indent="0" algn="l" rtl="0">
              <a:spcBef>
                <a:spcPts val="0"/>
              </a:spcBef>
              <a:spcAft>
                <a:spcPts val="0"/>
              </a:spcAft>
              <a:buNone/>
            </a:pPr>
            <a:r>
              <a:rPr lang="en"/>
              <a:t>The quads are wrapped up in a compositor frame object which gets submitted to the browser process.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60f92a5151_40_1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60f92a5151_40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compositor thread has two copies of the tree, so that it can raster tiles from a new commit while drawing the previous commit. We want to ensure atomic commits and two trees is the approach to do this.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Active/pending "tree" on this slide refers to </a:t>
            </a:r>
            <a:r>
              <a:rPr lang="en" dirty="0" err="1"/>
              <a:t>LayerTreeImpl</a:t>
            </a:r>
            <a:r>
              <a:rPr lang="en" dirty="0"/>
              <a:t> which is really a "layer list and property trees".  The terminology is in flux due to CAP changes.</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60f92a5151_40_1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60f92a5151_40_1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Compositor frames come from multiple renderers, and from the browser (which has its own compositor for the UI).</a:t>
            </a:r>
            <a:endParaRPr/>
          </a:p>
          <a:p>
            <a:pPr marL="0" lvl="0" indent="0" algn="l" rtl="0">
              <a:spcBef>
                <a:spcPts val="0"/>
              </a:spcBef>
              <a:spcAft>
                <a:spcPts val="0"/>
              </a:spcAft>
              <a:buNone/>
            </a:pPr>
            <a:endParaRPr/>
          </a:p>
          <a:p>
            <a:pPr marL="0" lvl="0" indent="0" algn="l" rtl="0">
              <a:spcBef>
                <a:spcPts val="0"/>
              </a:spcBef>
              <a:spcAft>
                <a:spcPts val="0"/>
              </a:spcAft>
              <a:buNone/>
            </a:pPr>
            <a:r>
              <a:rPr lang="en"/>
              <a:t>Compositor frames are associated with a "surface", representing the place where they will appear onscreen.</a:t>
            </a:r>
            <a:endParaRPr/>
          </a:p>
          <a:p>
            <a:pPr marL="0" lvl="0" indent="0" algn="l" rtl="0">
              <a:spcBef>
                <a:spcPts val="0"/>
              </a:spcBef>
              <a:spcAft>
                <a:spcPts val="0"/>
              </a:spcAft>
              <a:buNone/>
            </a:pPr>
            <a:endParaRPr/>
          </a:p>
          <a:p>
            <a:pPr marL="0" lvl="0" indent="0" algn="l" rtl="0">
              <a:spcBef>
                <a:spcPts val="0"/>
              </a:spcBef>
              <a:spcAft>
                <a:spcPts val="0"/>
              </a:spcAft>
              <a:buNone/>
            </a:pPr>
            <a:r>
              <a:rPr lang="en"/>
              <a:t>Surfaces can embed other surfaces.  The browser UI embeds a renderer.  Renderers can embed other renderers for cross-origin iframes (a.k.a. site isolation, "out of process iframe" or OOPIF).</a:t>
            </a:r>
            <a:endParaRPr/>
          </a:p>
          <a:p>
            <a:pPr marL="0" lvl="0" indent="0" algn="l" rtl="0">
              <a:spcBef>
                <a:spcPts val="0"/>
              </a:spcBef>
              <a:spcAft>
                <a:spcPts val="0"/>
              </a:spcAft>
              <a:buNone/>
            </a:pPr>
            <a:endParaRPr/>
          </a:p>
          <a:p>
            <a:pPr marL="0" lvl="0" indent="0" algn="l" rtl="0">
              <a:spcBef>
                <a:spcPts val="0"/>
              </a:spcBef>
              <a:spcAft>
                <a:spcPts val="0"/>
              </a:spcAft>
              <a:buNone/>
            </a:pPr>
            <a:r>
              <a:rPr lang="en"/>
              <a:t>The display compositor runs on the Viz Compositor Thread in the GPU process.  It's part of the viz service (short for "visuals").</a:t>
            </a:r>
            <a:endParaRPr/>
          </a:p>
          <a:p>
            <a:pPr marL="0" lvl="0" indent="0" algn="l" rtl="0">
              <a:spcBef>
                <a:spcPts val="0"/>
              </a:spcBef>
              <a:spcAft>
                <a:spcPts val="0"/>
              </a:spcAft>
              <a:buNone/>
            </a:pPr>
            <a:endParaRPr/>
          </a:p>
          <a:p>
            <a:pPr marL="0" lvl="0" indent="0" algn="l" rtl="0">
              <a:spcBef>
                <a:spcPts val="0"/>
              </a:spcBef>
              <a:spcAft>
                <a:spcPts val="0"/>
              </a:spcAft>
              <a:buNone/>
            </a:pPr>
            <a:r>
              <a:rPr lang="en"/>
              <a:t>The display compositor synchronizes the incoming frames and understands the dependencies between embedded surfaces ("surface aggregation").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0f92a5151_40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60f92a5151_4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Viz uses skia to display each quad in the CompositorFrame. This allows the compositor to draw using any backend (GL, Vulkan, Metal, DX12) supported by skia, similar to raster.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Skia provides a thread-safe data structure called SkDeferredDisplayList to encapsulate the GPU ops for a frame. This is generated on the viz thread and executed on the GPU thread (which accesses the graphics APIs).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On most platforms the display compositor's output is double-buffered, so the quads draw into a backbuffer, and a "swap" command makes it visible.  (On OS X we do something a little different with CoreAnimation.)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Finally our pixels are on the screen.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60f92a5151_40_1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60f92a5151_4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0f92a5151_40_1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60f92a5151_4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Feedback after the talk:</a:t>
            </a:r>
            <a:endParaRPr/>
          </a:p>
          <a:p>
            <a:pPr marL="0" lvl="0" indent="0" algn="l" rtl="0">
              <a:spcBef>
                <a:spcPts val="0"/>
              </a:spcBef>
              <a:spcAft>
                <a:spcPts val="0"/>
              </a:spcAft>
              <a:buNone/>
            </a:pPr>
            <a:r>
              <a:rPr lang="en"/>
              <a:t>Explain double buffering more (pending-&gt;active, as well as other buffers).</a:t>
            </a:r>
            <a:endParaRPr/>
          </a:p>
          <a:p>
            <a:pPr marL="0" lvl="0" indent="0" algn="l" rtl="0">
              <a:spcBef>
                <a:spcPts val="0"/>
              </a:spcBef>
              <a:spcAft>
                <a:spcPts val="0"/>
              </a:spcAft>
              <a:buNone/>
            </a:pPr>
            <a:r>
              <a:rPr lang="en"/>
              <a:t>Explain property trees more</a:t>
            </a:r>
            <a:endParaRPr/>
          </a:p>
          <a:p>
            <a:pPr marL="0" lvl="0" indent="0" algn="l" rtl="0">
              <a:spcBef>
                <a:spcPts val="0"/>
              </a:spcBef>
              <a:spcAft>
                <a:spcPts val="0"/>
              </a:spcAft>
              <a:buNone/>
            </a:pPr>
            <a:r>
              <a:rPr lang="en"/>
              <a:t>Mention shadow dom and the effects it has on the DOM tree (this slide was removed from a previous iteration of this talk)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0f92a5151_4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0f92a5151_4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the other end of the pipeline we have to get pixels onto the screen using the graphics libraries provided by the underlying operating system.</a:t>
            </a:r>
            <a:endParaRPr dirty="0"/>
          </a:p>
          <a:p>
            <a:pPr marL="0" lvl="0" indent="0" algn="l" rtl="0">
              <a:spcBef>
                <a:spcPts val="0"/>
              </a:spcBef>
              <a:spcAft>
                <a:spcPts val="0"/>
              </a:spcAft>
              <a:buNone/>
            </a:pPr>
            <a:r>
              <a:rPr lang="en" dirty="0"/>
              <a:t>On most platforms today, that's a standardized API called "OpenGL".  On Windows there's an extra translation into DirectX.  In the future, we may support newer APIs such as Vulkan (likely shipping in M85 android).</a:t>
            </a:r>
            <a:endParaRPr dirty="0"/>
          </a:p>
          <a:p>
            <a:pPr marL="0" lvl="0" indent="0" algn="l" rtl="0">
              <a:spcBef>
                <a:spcPts val="0"/>
              </a:spcBef>
              <a:spcAft>
                <a:spcPts val="0"/>
              </a:spcAft>
              <a:buNone/>
            </a:pPr>
            <a:r>
              <a:rPr lang="en" dirty="0"/>
              <a:t>These libraries provide</a:t>
            </a:r>
            <a:r>
              <a:rPr lang="en" dirty="0">
                <a:solidFill>
                  <a:schemeClr val="dk1"/>
                </a:solidFill>
              </a:rPr>
              <a:t> low-level graphics primitives like "textures" and "shaders", and let you do things like "draw a polygon at these coordinates into a buffer of virtual pixels".</a:t>
            </a:r>
          </a:p>
          <a:p>
            <a:pPr marL="0" lvl="0" indent="0" algn="l" rtl="0">
              <a:spcBef>
                <a:spcPts val="0"/>
              </a:spcBef>
              <a:spcAft>
                <a:spcPts val="0"/>
              </a:spcAft>
              <a:buNone/>
            </a:pPr>
            <a:endParaRPr lang="en" altLang="zh-CN" dirty="0">
              <a:solidFill>
                <a:schemeClr val="dk1"/>
              </a:solidFill>
            </a:endParaRPr>
          </a:p>
          <a:p>
            <a:pPr marL="0" lvl="0" indent="0" algn="l" rtl="0">
              <a:spcBef>
                <a:spcPts val="0"/>
              </a:spcBef>
              <a:spcAft>
                <a:spcPts val="0"/>
              </a:spcAft>
              <a:buNone/>
            </a:pPr>
            <a:endParaRPr lang="en" altLang="zh-CN" dirty="0">
              <a:solidFill>
                <a:schemeClr val="dk1"/>
              </a:solidFill>
            </a:endParaRPr>
          </a:p>
          <a:p>
            <a:pPr marL="0" lvl="0" indent="0" algn="l" rtl="0">
              <a:spcBef>
                <a:spcPts val="0"/>
              </a:spcBef>
              <a:spcAft>
                <a:spcPts val="0"/>
              </a:spcAft>
              <a:buNone/>
            </a:pPr>
            <a:r>
              <a:rPr lang="zh-CN" altLang="en" dirty="0">
                <a:solidFill>
                  <a:schemeClr val="dk1"/>
                </a:solidFill>
              </a:rPr>
              <a:t>在</a:t>
            </a:r>
            <a:r>
              <a:rPr lang="zh-CN" altLang="en-US" dirty="0">
                <a:solidFill>
                  <a:schemeClr val="dk1"/>
                </a:solidFill>
              </a:rPr>
              <a:t>渲染过程的另一头，我们需要使用底层操作系统提供的图像库将像素显示到屏幕上。</a:t>
            </a:r>
            <a:endParaRPr lang="en-US" altLang="zh-CN" dirty="0">
              <a:solidFill>
                <a:schemeClr val="dk1"/>
              </a:solidFill>
            </a:endParaRPr>
          </a:p>
          <a:p>
            <a:pPr marL="0" lvl="0" indent="0" algn="l" rtl="0">
              <a:spcBef>
                <a:spcPts val="0"/>
              </a:spcBef>
              <a:spcAft>
                <a:spcPts val="0"/>
              </a:spcAft>
              <a:buNone/>
            </a:pPr>
            <a:r>
              <a:rPr lang="zh-CN" altLang="en-US" dirty="0">
                <a:solidFill>
                  <a:schemeClr val="dk1"/>
                </a:solidFill>
              </a:rPr>
              <a:t>目前在大多数平台上，都存在被称之为“</a:t>
            </a:r>
            <a:r>
              <a:rPr lang="en-US" altLang="zh-CN" dirty="0">
                <a:solidFill>
                  <a:schemeClr val="dk1"/>
                </a:solidFill>
              </a:rPr>
              <a:t>OpenGL</a:t>
            </a:r>
            <a:r>
              <a:rPr lang="zh-CN" altLang="en-US" dirty="0">
                <a:solidFill>
                  <a:schemeClr val="dk1"/>
                </a:solidFill>
              </a:rPr>
              <a:t>”标准的</a:t>
            </a:r>
            <a:r>
              <a:rPr lang="en-US" altLang="zh-CN" dirty="0">
                <a:solidFill>
                  <a:schemeClr val="dk1"/>
                </a:solidFill>
              </a:rPr>
              <a:t>API</a:t>
            </a:r>
            <a:r>
              <a:rPr lang="zh-CN" altLang="en-US" dirty="0">
                <a:solidFill>
                  <a:schemeClr val="dk1"/>
                </a:solidFill>
              </a:rPr>
              <a:t>。在</a:t>
            </a:r>
            <a:r>
              <a:rPr lang="en-US" altLang="zh-CN" dirty="0">
                <a:solidFill>
                  <a:schemeClr val="dk1"/>
                </a:solidFill>
              </a:rPr>
              <a:t>Windows</a:t>
            </a:r>
            <a:r>
              <a:rPr lang="zh-CN" altLang="en-US" dirty="0">
                <a:solidFill>
                  <a:schemeClr val="dk1"/>
                </a:solidFill>
              </a:rPr>
              <a:t>操作系统上，需要额外的转换为</a:t>
            </a:r>
            <a:r>
              <a:rPr lang="en-US" altLang="zh-CN" dirty="0">
                <a:solidFill>
                  <a:schemeClr val="dk1"/>
                </a:solidFill>
              </a:rPr>
              <a:t>DirectX</a:t>
            </a:r>
            <a:r>
              <a:rPr lang="zh-CN" altLang="en-US" dirty="0">
                <a:solidFill>
                  <a:schemeClr val="dk1"/>
                </a:solidFill>
              </a:rPr>
              <a:t>。在未来，我们可能会支持新的</a:t>
            </a:r>
            <a:r>
              <a:rPr lang="en-US" altLang="zh-CN" dirty="0">
                <a:solidFill>
                  <a:schemeClr val="dk1"/>
                </a:solidFill>
              </a:rPr>
              <a:t>APIs</a:t>
            </a:r>
            <a:r>
              <a:rPr lang="zh-CN" altLang="en-US" dirty="0">
                <a:solidFill>
                  <a:schemeClr val="dk1"/>
                </a:solidFill>
              </a:rPr>
              <a:t>，如</a:t>
            </a:r>
            <a:r>
              <a:rPr lang="en-US" altLang="zh-CN" dirty="0">
                <a:solidFill>
                  <a:schemeClr val="dk1"/>
                </a:solidFill>
              </a:rPr>
              <a:t>Vulkan(</a:t>
            </a:r>
            <a:r>
              <a:rPr lang="zh-CN" altLang="en-US" dirty="0">
                <a:solidFill>
                  <a:schemeClr val="dk1"/>
                </a:solidFill>
              </a:rPr>
              <a:t>很可能发布在</a:t>
            </a:r>
            <a:r>
              <a:rPr lang="en-US" altLang="zh-CN" dirty="0">
                <a:solidFill>
                  <a:schemeClr val="dk1"/>
                </a:solidFill>
              </a:rPr>
              <a:t>M85</a:t>
            </a:r>
            <a:r>
              <a:rPr lang="zh-CN" altLang="en-US" dirty="0">
                <a:solidFill>
                  <a:schemeClr val="dk1"/>
                </a:solidFill>
              </a:rPr>
              <a:t>的</a:t>
            </a:r>
            <a:r>
              <a:rPr lang="en-US" altLang="zh-CN" dirty="0">
                <a:solidFill>
                  <a:schemeClr val="dk1"/>
                </a:solidFill>
              </a:rPr>
              <a:t>Android</a:t>
            </a:r>
            <a:r>
              <a:rPr lang="zh-CN" altLang="en-US" dirty="0">
                <a:solidFill>
                  <a:schemeClr val="dk1"/>
                </a:solidFill>
              </a:rPr>
              <a:t>上</a:t>
            </a:r>
            <a:r>
              <a:rPr lang="en-US" altLang="zh-CN" dirty="0">
                <a:solidFill>
                  <a:schemeClr val="dk1"/>
                </a:solidFill>
              </a:rPr>
              <a:t>)</a:t>
            </a:r>
            <a:r>
              <a:rPr lang="zh-CN" altLang="en-US" dirty="0">
                <a:solidFill>
                  <a:schemeClr val="dk1"/>
                </a:solidFill>
              </a:rPr>
              <a:t>。</a:t>
            </a:r>
            <a:endParaRPr lang="en-US" altLang="zh-CN" dirty="0">
              <a:solidFill>
                <a:schemeClr val="dk1"/>
              </a:solidFill>
            </a:endParaRPr>
          </a:p>
          <a:p>
            <a:pPr marL="0" lvl="0" indent="0" algn="l" rtl="0">
              <a:spcBef>
                <a:spcPts val="0"/>
              </a:spcBef>
              <a:spcAft>
                <a:spcPts val="0"/>
              </a:spcAft>
              <a:buNone/>
            </a:pPr>
            <a:r>
              <a:rPr lang="zh-CN" altLang="en-US" dirty="0">
                <a:solidFill>
                  <a:schemeClr val="dk1"/>
                </a:solidFill>
              </a:rPr>
              <a:t>这些库提供了基础层的图像命令，诸如“</a:t>
            </a:r>
            <a:r>
              <a:rPr lang="en" altLang="zh-CN" dirty="0">
                <a:solidFill>
                  <a:schemeClr val="dk1"/>
                </a:solidFill>
              </a:rPr>
              <a:t>textures</a:t>
            </a:r>
            <a:r>
              <a:rPr lang="zh-CN" altLang="en-US" dirty="0">
                <a:solidFill>
                  <a:schemeClr val="dk1"/>
                </a:solidFill>
              </a:rPr>
              <a:t>（纹理）”和“</a:t>
            </a:r>
            <a:r>
              <a:rPr lang="en" altLang="zh-CN" dirty="0">
                <a:solidFill>
                  <a:schemeClr val="dk1"/>
                </a:solidFill>
              </a:rPr>
              <a:t>shaders</a:t>
            </a:r>
            <a:r>
              <a:rPr lang="zh-CN" altLang="en-US" dirty="0">
                <a:solidFill>
                  <a:schemeClr val="dk1"/>
                </a:solidFill>
              </a:rPr>
              <a:t>（着色器）”，使我们可以做类似于“用特定的坐标绘制一个多边形到虚拟像素的缓冲区中”的事情。</a:t>
            </a:r>
            <a:endParaRPr lang="en-US" altLang="zh-C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0f92a5151_4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0f92a5151_4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the goal of rendering can be stated as: turn HTML / CSS / JavaScript into the right OpenGL calls to display the pixels.</a:t>
            </a:r>
            <a:endParaRPr dirty="0"/>
          </a:p>
          <a:p>
            <a:pPr marL="0" lvl="0" indent="0" algn="l" rtl="0">
              <a:spcBef>
                <a:spcPts val="0"/>
              </a:spcBef>
              <a:spcAft>
                <a:spcPts val="0"/>
              </a:spcAft>
              <a:buNone/>
            </a:pPr>
            <a:r>
              <a:rPr lang="en" dirty="0"/>
              <a:t>But keep in mind a second goal as we describe the pipeline:  We also want the right intermediate data structures to update the rendering efficiently after it's produced, and answer queries </a:t>
            </a:r>
            <a:r>
              <a:rPr lang="en" baseline="0" dirty="0">
                <a:latin typeface="+mj-lt"/>
              </a:rPr>
              <a:t>about</a:t>
            </a:r>
            <a:r>
              <a:rPr lang="en" dirty="0"/>
              <a:t> it from script or other parts of the system.</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因此</a:t>
            </a:r>
            <a:r>
              <a:rPr lang="zh-CN" altLang="en-US" dirty="0"/>
              <a:t>，渲染的目标可以被描述为：将</a:t>
            </a:r>
            <a:r>
              <a:rPr lang="en" altLang="zh-CN" dirty="0"/>
              <a:t>HTML / CSS / JavaScript </a:t>
            </a:r>
            <a:r>
              <a:rPr lang="zh-CN" altLang="en" dirty="0"/>
              <a:t>转换成</a:t>
            </a:r>
            <a:r>
              <a:rPr lang="zh-CN" altLang="en-US" dirty="0"/>
              <a:t>正确的</a:t>
            </a:r>
            <a:r>
              <a:rPr lang="en" altLang="zh-CN" dirty="0"/>
              <a:t>OpenGL</a:t>
            </a:r>
            <a:r>
              <a:rPr lang="zh-CN" altLang="en" dirty="0"/>
              <a:t>调用</a:t>
            </a:r>
            <a:r>
              <a:rPr lang="zh-CN" altLang="en-US" dirty="0"/>
              <a:t>来展示这些像素。</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但是在我们描述这个过程时，要记住另外一个目标：我们还希望有正确的中间数据结构，可以在渲染后高效的对其进行更新，并响应脚本或者系统其他部分对其进行查询。</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0f92a5151_4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0f92a5151_4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break the pipeline into multiple "lifecycle stages", generating those intermediate outputs.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first describe each stage of a working pipeline, then come back to the notion of efficient updating and introduce some concepts for optimization.</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分享中，会将整个渲染流程，拆解成多个生命周期的阶段，这些阶段生成了上面提到的中间数据结构。</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我们会先描述一下每个阶段所做的事情，然后我们会再回到高效更新这个值得关注的话题上，并介绍一些优化的概念。</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ingBlog/lifeofapixe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ilibili.com/video/av35265997/" TargetMode="External"/><Relationship Id="rId5" Type="http://schemas.openxmlformats.org/officeDocument/2006/relationships/hyperlink" Target="http://bit.ly/loap-2018-video" TargetMode="External"/><Relationship Id="rId4" Type="http://schemas.openxmlformats.org/officeDocument/2006/relationships/hyperlink" Target="http://bit.ly/lifeofapixe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6.jp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4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8.gif"/><Relationship Id="rId4" Type="http://schemas.openxmlformats.org/officeDocument/2006/relationships/image" Target="../media/image47.gif"/></Relationships>
</file>

<file path=ppt/slides/_rels/slide5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7.gif"/><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6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7.png"/><Relationship Id="rId4" Type="http://schemas.openxmlformats.org/officeDocument/2006/relationships/image" Target="../media/image6.jpg"/></Relationships>
</file>

<file path=ppt/slides/_rels/slide6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1.jp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hyperlink" Target="http://bit.ly/lifeofapixel"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bit.ly/livesofpixel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p:nvPr/>
        </p:nvSpPr>
        <p:spPr>
          <a:xfrm>
            <a:off x="6228084" y="229537"/>
            <a:ext cx="2571891" cy="749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600" b="1" dirty="0">
                <a:solidFill>
                  <a:srgbClr val="434343"/>
                </a:solidFill>
                <a:latin typeface="Syncopate"/>
                <a:ea typeface="Syncopate"/>
                <a:cs typeface="Syncopate"/>
                <a:sym typeface="Syncopate"/>
              </a:rPr>
              <a:t>像素的一生</a:t>
            </a:r>
            <a:endParaRPr sz="3600" b="1" dirty="0">
              <a:solidFill>
                <a:srgbClr val="434343"/>
              </a:solidFill>
              <a:latin typeface="Syncopate"/>
              <a:ea typeface="Syncopate"/>
              <a:cs typeface="Syncopate"/>
              <a:sym typeface="Syncopate"/>
            </a:endParaRPr>
          </a:p>
        </p:txBody>
      </p:sp>
      <p:sp>
        <p:nvSpPr>
          <p:cNvPr id="57" name="Google Shape;57;p13"/>
          <p:cNvSpPr txBox="1"/>
          <p:nvPr/>
        </p:nvSpPr>
        <p:spPr>
          <a:xfrm>
            <a:off x="435935" y="2460250"/>
            <a:ext cx="5595634" cy="2094975"/>
          </a:xfrm>
          <a:prstGeom prst="rect">
            <a:avLst/>
          </a:prstGeom>
          <a:noFill/>
          <a:ln>
            <a:noFill/>
          </a:ln>
        </p:spPr>
        <p:txBody>
          <a:bodyPr spcFirstLastPara="1" wrap="square" lIns="91425" tIns="91425" rIns="91425" bIns="91425" anchor="t" anchorCtr="0">
            <a:noAutofit/>
          </a:bodyPr>
          <a:lstStyle/>
          <a:p>
            <a:r>
              <a:rPr lang="zh-CN" altLang="en-US" sz="1200" i="1" dirty="0">
                <a:latin typeface="Droid Serif"/>
                <a:ea typeface="Droid Serif"/>
                <a:cs typeface="Droid Serif"/>
                <a:sym typeface="Droid Serif"/>
              </a:rPr>
              <a:t>该</a:t>
            </a:r>
            <a:r>
              <a:rPr lang="en-US" altLang="zh-CN" sz="1200" i="1" dirty="0">
                <a:latin typeface="Droid Serif"/>
                <a:ea typeface="Droid Serif"/>
                <a:cs typeface="Droid Serif"/>
                <a:sym typeface="Droid Serif"/>
              </a:rPr>
              <a:t>PPT</a:t>
            </a:r>
            <a:r>
              <a:rPr lang="zh-CN" altLang="en-US" sz="1200" i="1" dirty="0">
                <a:latin typeface="Droid Serif"/>
                <a:ea typeface="Droid Serif"/>
                <a:cs typeface="Droid Serif"/>
                <a:sym typeface="Droid Serif"/>
              </a:rPr>
              <a:t>由</a:t>
            </a:r>
            <a:r>
              <a:rPr lang="en" altLang="zh-CN" sz="1200" i="1" dirty="0">
                <a:latin typeface="Droid Serif"/>
                <a:ea typeface="Droid Serif"/>
                <a:cs typeface="Droid Serif"/>
                <a:sym typeface="Droid Serif"/>
              </a:rPr>
              <a:t>Philip Rogers (</a:t>
            </a:r>
            <a:r>
              <a:rPr lang="en" altLang="zh-CN" sz="1200" i="1" dirty="0" err="1">
                <a:latin typeface="Droid Serif"/>
                <a:ea typeface="Droid Serif"/>
                <a:cs typeface="Droid Serif"/>
                <a:sym typeface="Droid Serif"/>
              </a:rPr>
              <a:t>pdr</a:t>
            </a:r>
            <a:r>
              <a:rPr lang="en" altLang="zh-CN" sz="1200" i="1" dirty="0">
                <a:latin typeface="Droid Serif"/>
                <a:ea typeface="Droid Serif"/>
                <a:cs typeface="Droid Serif"/>
                <a:sym typeface="Droid Serif"/>
              </a:rPr>
              <a:t>@) </a:t>
            </a:r>
            <a:r>
              <a:rPr lang="zh-CN" altLang="en" sz="1200" i="1" dirty="0">
                <a:latin typeface="Droid Serif"/>
                <a:ea typeface="Droid Serif"/>
                <a:cs typeface="Droid Serif"/>
                <a:sym typeface="Droid Serif"/>
              </a:rPr>
              <a:t>于</a:t>
            </a:r>
            <a:r>
              <a:rPr lang="en" altLang="zh-CN" sz="1200" i="1" dirty="0">
                <a:latin typeface="Droid Serif"/>
                <a:ea typeface="Droid Serif"/>
                <a:cs typeface="Droid Serif"/>
                <a:sym typeface="Droid Serif"/>
              </a:rPr>
              <a:t>2020</a:t>
            </a:r>
            <a:r>
              <a:rPr lang="zh-CN" altLang="en" sz="1200" i="1" dirty="0">
                <a:latin typeface="Droid Serif"/>
                <a:ea typeface="Droid Serif"/>
                <a:cs typeface="Droid Serif"/>
                <a:sym typeface="Droid Serif"/>
              </a:rPr>
              <a:t>年</a:t>
            </a:r>
            <a:r>
              <a:rPr lang="en-US" altLang="zh-CN" sz="1200" i="1" dirty="0">
                <a:latin typeface="Droid Serif"/>
                <a:ea typeface="Droid Serif"/>
                <a:cs typeface="Droid Serif"/>
                <a:sym typeface="Droid Serif"/>
              </a:rPr>
              <a:t>6</a:t>
            </a:r>
            <a:r>
              <a:rPr lang="zh-CN" altLang="en-US" sz="1200" i="1" dirty="0">
                <a:latin typeface="Droid Serif"/>
                <a:ea typeface="Droid Serif"/>
                <a:cs typeface="Droid Serif"/>
                <a:sym typeface="Droid Serif"/>
              </a:rPr>
              <a:t>月，</a:t>
            </a:r>
            <a:endParaRPr lang="en-US" altLang="zh-CN" sz="1200" i="1" dirty="0">
              <a:latin typeface="Droid Serif"/>
              <a:ea typeface="Droid Serif"/>
              <a:cs typeface="Droid Serif"/>
              <a:sym typeface="Droid Serif"/>
            </a:endParaRPr>
          </a:p>
          <a:p>
            <a:r>
              <a:rPr lang="zh-CN" altLang="en-US" sz="1200" i="1" dirty="0">
                <a:latin typeface="Droid Serif"/>
                <a:ea typeface="Droid Serif"/>
                <a:cs typeface="Droid Serif"/>
                <a:sym typeface="Droid Serif"/>
              </a:rPr>
              <a:t>基于</a:t>
            </a:r>
            <a:r>
              <a:rPr lang="en" altLang="zh-CN" sz="1200" i="1" dirty="0">
                <a:latin typeface="Droid Serif"/>
                <a:ea typeface="Droid Serif"/>
                <a:cs typeface="Droid Serif"/>
                <a:sym typeface="Droid Serif"/>
              </a:rPr>
              <a:t>Chrome</a:t>
            </a:r>
            <a:r>
              <a:rPr lang="zh-CN" altLang="en-US" sz="1200" i="1" dirty="0">
                <a:latin typeface="Droid Serif"/>
                <a:ea typeface="Droid Serif"/>
                <a:cs typeface="Droid Serif"/>
                <a:sym typeface="Droid Serif"/>
              </a:rPr>
              <a:t>团队的 </a:t>
            </a:r>
            <a:r>
              <a:rPr lang="en" altLang="zh-CN" sz="1200" i="1" dirty="0">
                <a:latin typeface="Droid Serif"/>
                <a:ea typeface="Droid Serif"/>
                <a:cs typeface="Droid Serif"/>
                <a:sym typeface="Droid Serif"/>
              </a:rPr>
              <a:t>Steve </a:t>
            </a:r>
            <a:r>
              <a:rPr lang="en" altLang="zh-CN" sz="1200" i="1" dirty="0" err="1">
                <a:latin typeface="Droid Serif"/>
                <a:ea typeface="Droid Serif"/>
                <a:cs typeface="Droid Serif"/>
                <a:sym typeface="Droid Serif"/>
              </a:rPr>
              <a:t>Kobes</a:t>
            </a:r>
            <a:r>
              <a:rPr lang="zh-CN" altLang="en-US" sz="1200" i="1" dirty="0">
                <a:latin typeface="Droid Serif"/>
                <a:ea typeface="Droid Serif"/>
                <a:cs typeface="Droid Serif"/>
                <a:sym typeface="Droid Serif"/>
              </a:rPr>
              <a:t> 在</a:t>
            </a:r>
            <a:r>
              <a:rPr lang="en" altLang="zh-CN" sz="1200" i="1" dirty="0">
                <a:latin typeface="Droid Serif"/>
                <a:ea typeface="Droid Serif"/>
                <a:cs typeface="Droid Serif"/>
                <a:sym typeface="Droid Serif"/>
              </a:rPr>
              <a:t>2017</a:t>
            </a:r>
            <a:r>
              <a:rPr lang="zh-CN" altLang="en-US" sz="1200" i="1" dirty="0">
                <a:latin typeface="Droid Serif"/>
                <a:ea typeface="Droid Serif"/>
                <a:cs typeface="Droid Serif"/>
                <a:sym typeface="Droid Serif"/>
              </a:rPr>
              <a:t>发布的版本上做了更新</a:t>
            </a:r>
            <a:endParaRPr lang="en-US" altLang="zh-CN" sz="1200" i="1" dirty="0">
              <a:latin typeface="Droid Serif"/>
              <a:ea typeface="Droid Serif"/>
              <a:cs typeface="Droid Serif"/>
              <a:sym typeface="Droid Serif"/>
            </a:endParaRPr>
          </a:p>
          <a:p>
            <a:pPr lvl="0"/>
            <a:endParaRPr sz="1200" i="1" dirty="0">
              <a:latin typeface="Droid Serif"/>
              <a:ea typeface="Droid Serif"/>
              <a:cs typeface="Droid Serif"/>
              <a:sym typeface="Droid Serif"/>
            </a:endParaRPr>
          </a:p>
          <a:p>
            <a:pPr marL="171450" indent="-171450">
              <a:buFontTx/>
              <a:buChar char="-"/>
            </a:pPr>
            <a:r>
              <a:rPr lang="en-US" altLang="zh-CN" sz="1200" i="1" dirty="0" err="1">
                <a:latin typeface="Droid Serif"/>
                <a:ea typeface="Droid Serif"/>
                <a:cs typeface="Droid Serif"/>
                <a:sym typeface="Droid Serif"/>
              </a:rPr>
              <a:t>BingBlog</a:t>
            </a:r>
            <a:r>
              <a:rPr lang="zh-CN" altLang="en-US" sz="1200" i="1" dirty="0">
                <a:latin typeface="Droid Serif"/>
                <a:ea typeface="Droid Serif"/>
                <a:cs typeface="Droid Serif"/>
                <a:sym typeface="Droid Serif"/>
              </a:rPr>
              <a:t>翻译于</a:t>
            </a:r>
            <a:r>
              <a:rPr lang="en-US" altLang="zh-CN" sz="1200" i="1" dirty="0">
                <a:latin typeface="Droid Serif"/>
                <a:ea typeface="Droid Serif"/>
                <a:cs typeface="Droid Serif"/>
                <a:sym typeface="Droid Serif"/>
              </a:rPr>
              <a:t>2020</a:t>
            </a:r>
            <a:r>
              <a:rPr lang="zh-CN" altLang="en-US" sz="1200" i="1" dirty="0">
                <a:latin typeface="Droid Serif"/>
                <a:ea typeface="Droid Serif"/>
                <a:cs typeface="Droid Serif"/>
                <a:sym typeface="Droid Serif"/>
              </a:rPr>
              <a:t>年</a:t>
            </a:r>
            <a:r>
              <a:rPr lang="en-US" altLang="zh-CN" sz="1200" i="1" dirty="0">
                <a:latin typeface="Droid Serif"/>
                <a:ea typeface="Droid Serif"/>
                <a:cs typeface="Droid Serif"/>
                <a:sym typeface="Droid Serif"/>
              </a:rPr>
              <a:t>10</a:t>
            </a:r>
            <a:r>
              <a:rPr lang="zh-CN" altLang="en-US" sz="1200" i="1" dirty="0">
                <a:latin typeface="Droid Serif"/>
                <a:ea typeface="Droid Serif"/>
                <a:cs typeface="Droid Serif"/>
                <a:sym typeface="Droid Serif"/>
              </a:rPr>
              <a:t>月</a:t>
            </a:r>
            <a:r>
              <a:rPr lang="en-US" altLang="zh-CN" sz="1200" i="1" dirty="0">
                <a:latin typeface="Droid Serif"/>
                <a:ea typeface="Droid Serif"/>
                <a:cs typeface="Droid Serif"/>
                <a:sym typeface="Droid Serif"/>
              </a:rPr>
              <a:t>(</a:t>
            </a:r>
            <a:r>
              <a:rPr lang="zh-CN" altLang="en-US" sz="1200" i="1" dirty="0">
                <a:latin typeface="Droid Serif"/>
                <a:ea typeface="Droid Serif"/>
                <a:cs typeface="Droid Serif"/>
                <a:sym typeface="Droid Serif"/>
              </a:rPr>
              <a:t>持续更新</a:t>
            </a:r>
            <a:r>
              <a:rPr lang="en-US" altLang="zh-CN" sz="1200" i="1" dirty="0">
                <a:latin typeface="Droid Serif"/>
                <a:ea typeface="Droid Serif"/>
                <a:cs typeface="Droid Serif"/>
                <a:sym typeface="Droid Serif"/>
              </a:rPr>
              <a:t>)</a:t>
            </a:r>
            <a:endParaRPr sz="1200" i="1" dirty="0">
              <a:latin typeface="Droid Serif"/>
              <a:ea typeface="Droid Serif"/>
              <a:cs typeface="Droid Serif"/>
              <a:sym typeface="Droid Serif"/>
            </a:endParaRPr>
          </a:p>
          <a:p>
            <a:pPr marL="0" lvl="0" indent="0" algn="l" rtl="0">
              <a:spcBef>
                <a:spcPts val="0"/>
              </a:spcBef>
              <a:spcAft>
                <a:spcPts val="0"/>
              </a:spcAft>
              <a:buNone/>
            </a:pPr>
            <a:endParaRPr lang="en-US" altLang="zh-CN" sz="1200" i="1" dirty="0">
              <a:latin typeface="Droid Serif"/>
              <a:ea typeface="Droid Serif"/>
              <a:cs typeface="Droid Serif"/>
              <a:sym typeface="Droid Serif"/>
            </a:endParaRPr>
          </a:p>
          <a:p>
            <a:pPr lvl="0"/>
            <a:r>
              <a:rPr lang="zh-CN" altLang="en-US" sz="1200" i="1" dirty="0">
                <a:latin typeface="Droid Serif"/>
                <a:ea typeface="Droid Serif"/>
                <a:cs typeface="Droid Serif"/>
                <a:sym typeface="Droid Serif"/>
              </a:rPr>
              <a:t>中文翻译</a:t>
            </a:r>
            <a:r>
              <a:rPr lang="en-US" altLang="zh-CN" sz="1200" i="1" dirty="0">
                <a:latin typeface="Droid Serif"/>
                <a:ea typeface="Droid Serif"/>
                <a:cs typeface="Droid Serif"/>
                <a:sym typeface="Droid Serif"/>
              </a:rPr>
              <a:t>PPT</a:t>
            </a:r>
            <a:r>
              <a:rPr lang="zh-CN" altLang="en-US" sz="1200" i="1" dirty="0">
                <a:latin typeface="Droid Serif"/>
                <a:ea typeface="Droid Serif"/>
                <a:cs typeface="Droid Serif"/>
                <a:sym typeface="Droid Serif"/>
              </a:rPr>
              <a:t>：</a:t>
            </a:r>
            <a:r>
              <a:rPr lang="en" altLang="zh-CN" sz="1200" i="1" dirty="0">
                <a:latin typeface="Droid Serif"/>
                <a:ea typeface="Droid Serif"/>
                <a:cs typeface="Droid Serif"/>
                <a:sym typeface="Droid Serif"/>
                <a:hlinkClick r:id="rId3"/>
              </a:rPr>
              <a:t>https://github.com/BingBlog/lifeofapixel</a:t>
            </a:r>
            <a:endParaRPr sz="1200" i="1" dirty="0">
              <a:latin typeface="Droid Serif"/>
              <a:ea typeface="Droid Serif"/>
              <a:cs typeface="Droid Serif"/>
              <a:sym typeface="Droid Serif"/>
            </a:endParaRPr>
          </a:p>
          <a:p>
            <a:pPr marL="0" lvl="0" indent="0" algn="l" rtl="0">
              <a:spcBef>
                <a:spcPts val="0"/>
              </a:spcBef>
              <a:spcAft>
                <a:spcPts val="0"/>
              </a:spcAft>
              <a:buNone/>
            </a:pPr>
            <a:r>
              <a:rPr lang="en-US" altLang="zh-CN" sz="1200" i="1" dirty="0">
                <a:solidFill>
                  <a:schemeClr val="dk1"/>
                </a:solidFill>
                <a:latin typeface="Droid Serif"/>
                <a:ea typeface="Droid Serif"/>
                <a:cs typeface="Droid Serif"/>
                <a:sym typeface="Droid Serif"/>
              </a:rPr>
              <a:t>Chrome</a:t>
            </a:r>
            <a:r>
              <a:rPr lang="zh-CN" altLang="en" sz="1200" i="1" dirty="0">
                <a:solidFill>
                  <a:schemeClr val="dk1"/>
                </a:solidFill>
                <a:latin typeface="Droid Serif"/>
                <a:ea typeface="Droid Serif"/>
                <a:cs typeface="Droid Serif"/>
                <a:sym typeface="Droid Serif"/>
              </a:rPr>
              <a:t>官方</a:t>
            </a:r>
            <a:r>
              <a:rPr lang="en-US" altLang="zh-CN" sz="1200" i="1" dirty="0">
                <a:solidFill>
                  <a:schemeClr val="dk1"/>
                </a:solidFill>
                <a:latin typeface="Droid Serif"/>
                <a:ea typeface="Droid Serif"/>
                <a:cs typeface="Droid Serif"/>
                <a:sym typeface="Droid Serif"/>
              </a:rPr>
              <a:t>PPT</a:t>
            </a:r>
            <a:r>
              <a:rPr lang="en" sz="1200" i="1" dirty="0">
                <a:solidFill>
                  <a:schemeClr val="dk1"/>
                </a:solidFill>
                <a:latin typeface="Droid Serif"/>
                <a:ea typeface="Droid Serif"/>
                <a:cs typeface="Droid Serif"/>
                <a:sym typeface="Droid Serif"/>
              </a:rPr>
              <a:t>:  </a:t>
            </a:r>
            <a:r>
              <a:rPr lang="en" sz="1200" u="sng" dirty="0">
                <a:solidFill>
                  <a:schemeClr val="hlink"/>
                </a:solidFill>
                <a:latin typeface="Consolas"/>
                <a:ea typeface="Consolas"/>
                <a:cs typeface="Consolas"/>
                <a:sym typeface="Consolas"/>
                <a:hlinkClick r:id="rId4"/>
              </a:rPr>
              <a:t>bit.ly/lifeofapixel</a:t>
            </a:r>
            <a:endParaRPr lang="en" sz="1200" u="sng" dirty="0">
              <a:solidFill>
                <a:schemeClr val="hlink"/>
              </a:solidFill>
              <a:latin typeface="Consolas"/>
              <a:ea typeface="Consolas"/>
              <a:cs typeface="Consolas"/>
              <a:sym typeface="Consolas"/>
            </a:endParaRPr>
          </a:p>
          <a:p>
            <a:pPr marL="0" lvl="0" indent="0" algn="l" rtl="0">
              <a:spcBef>
                <a:spcPts val="0"/>
              </a:spcBef>
              <a:spcAft>
                <a:spcPts val="0"/>
              </a:spcAft>
              <a:buNone/>
            </a:pPr>
            <a:r>
              <a:rPr lang="en-US" altLang="zh-CN" sz="1200" dirty="0">
                <a:latin typeface="Consolas"/>
                <a:ea typeface="Consolas"/>
                <a:cs typeface="Consolas"/>
                <a:sym typeface="Consolas"/>
              </a:rPr>
              <a:t>Chrome</a:t>
            </a:r>
            <a:r>
              <a:rPr lang="zh-CN" altLang="en-US" sz="1200" dirty="0">
                <a:latin typeface="Consolas"/>
                <a:ea typeface="Consolas"/>
                <a:cs typeface="Consolas"/>
                <a:sym typeface="Consolas"/>
              </a:rPr>
              <a:t>官方视频：</a:t>
            </a:r>
            <a:r>
              <a:rPr lang="en" altLang="zh-CN" sz="1200" dirty="0">
                <a:latin typeface="Consolas"/>
                <a:ea typeface="Consolas"/>
                <a:cs typeface="Consolas"/>
                <a:sym typeface="Consolas"/>
              </a:rPr>
              <a:t> </a:t>
            </a:r>
            <a:r>
              <a:rPr lang="en" altLang="zh-CN" sz="1200" dirty="0">
                <a:latin typeface="Consolas"/>
                <a:ea typeface="Consolas"/>
                <a:cs typeface="Consolas"/>
                <a:sym typeface="Consolas"/>
                <a:hlinkClick r:id="rId5"/>
              </a:rPr>
              <a:t>http://bit.ly/loap-2018-video</a:t>
            </a:r>
            <a:endParaRPr lang="en-US" altLang="zh-CN" sz="1200" dirty="0">
              <a:latin typeface="Consolas"/>
              <a:ea typeface="Consolas"/>
              <a:cs typeface="Consolas"/>
              <a:sym typeface="Consolas"/>
            </a:endParaRPr>
          </a:p>
          <a:p>
            <a:pPr lvl="0"/>
            <a:r>
              <a:rPr lang="en-US" altLang="zh-CN" sz="1200" dirty="0">
                <a:latin typeface="Consolas"/>
                <a:ea typeface="Consolas"/>
                <a:cs typeface="Consolas"/>
                <a:sym typeface="Consolas"/>
              </a:rPr>
              <a:t>B</a:t>
            </a:r>
            <a:r>
              <a:rPr lang="zh-CN" altLang="en-US" sz="1200" dirty="0">
                <a:latin typeface="Consolas"/>
                <a:ea typeface="Consolas"/>
                <a:cs typeface="Consolas"/>
                <a:sym typeface="Consolas"/>
              </a:rPr>
              <a:t>站中字视屏：</a:t>
            </a:r>
            <a:r>
              <a:rPr lang="en" altLang="zh-CN" sz="1200" dirty="0">
                <a:latin typeface="Consolas"/>
                <a:ea typeface="Consolas"/>
                <a:cs typeface="Consolas"/>
                <a:sym typeface="Consolas"/>
                <a:hlinkClick r:id="rId6"/>
              </a:rPr>
              <a:t>https://www.bilibili.com/video/av35265997/</a:t>
            </a:r>
            <a:endParaRPr lang="en" altLang="zh-CN" sz="1200" dirty="0">
              <a:latin typeface="Consolas"/>
              <a:ea typeface="Consolas"/>
              <a:cs typeface="Consolas"/>
              <a:sym typeface="Consolas"/>
            </a:endParaRPr>
          </a:p>
        </p:txBody>
      </p:sp>
      <p:sp>
        <p:nvSpPr>
          <p:cNvPr id="58" name="Google Shape;58;p13"/>
          <p:cNvSpPr txBox="1"/>
          <p:nvPr/>
        </p:nvSpPr>
        <p:spPr>
          <a:xfrm>
            <a:off x="5100075" y="3939025"/>
            <a:ext cx="3699900" cy="61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i="1" dirty="0">
                <a:solidFill>
                  <a:srgbClr val="999999"/>
                </a:solidFill>
                <a:latin typeface="Droid Serif"/>
                <a:ea typeface="Droid Serif"/>
                <a:cs typeface="Droid Serif"/>
                <a:sym typeface="Droid Serif"/>
              </a:rPr>
              <a:t>"The unexamined pixel is not worth rendering.”</a:t>
            </a:r>
          </a:p>
          <a:p>
            <a:pPr lvl="0" algn="r"/>
            <a:r>
              <a:rPr lang="en" altLang="zh-CN" sz="1200" i="1" dirty="0">
                <a:solidFill>
                  <a:srgbClr val="999999"/>
                </a:solidFill>
                <a:latin typeface="Droid Serif"/>
                <a:ea typeface="Droid Serif"/>
                <a:cs typeface="Droid Serif"/>
                <a:sym typeface="Droid Serif"/>
              </a:rPr>
              <a:t>(</a:t>
            </a:r>
            <a:r>
              <a:rPr lang="zh-CN" altLang="en-US" sz="1200" i="1" dirty="0">
                <a:solidFill>
                  <a:srgbClr val="999999"/>
                </a:solidFill>
                <a:latin typeface="Droid Serif"/>
                <a:ea typeface="Droid Serif"/>
                <a:cs typeface="Droid Serif"/>
                <a:sym typeface="Droid Serif"/>
              </a:rPr>
              <a:t>未经检查的像素不值得渲染</a:t>
            </a:r>
            <a:r>
              <a:rPr lang="en" altLang="zh-CN" sz="1200" i="1" dirty="0">
                <a:solidFill>
                  <a:srgbClr val="999999"/>
                </a:solidFill>
                <a:latin typeface="Droid Serif"/>
                <a:ea typeface="Droid Serif"/>
                <a:cs typeface="Droid Serif"/>
                <a:sym typeface="Droid Serif"/>
              </a:rPr>
              <a:t>)</a:t>
            </a:r>
            <a:endParaRPr sz="1200" i="1" dirty="0">
              <a:solidFill>
                <a:srgbClr val="999999"/>
              </a:solidFill>
              <a:latin typeface="Droid Serif"/>
              <a:ea typeface="Droid Serif"/>
              <a:cs typeface="Droid Serif"/>
              <a:sym typeface="Droid Serif"/>
            </a:endParaRPr>
          </a:p>
          <a:p>
            <a:pPr marL="0" lvl="0" indent="0" algn="r" rtl="0">
              <a:spcBef>
                <a:spcPts val="0"/>
              </a:spcBef>
              <a:spcAft>
                <a:spcPts val="0"/>
              </a:spcAft>
              <a:buNone/>
            </a:pPr>
            <a:r>
              <a:rPr lang="en" sz="1200" i="1" dirty="0">
                <a:solidFill>
                  <a:srgbClr val="999999"/>
                </a:solidFill>
                <a:latin typeface="Droid Serif"/>
                <a:ea typeface="Droid Serif"/>
                <a:cs typeface="Droid Serif"/>
                <a:sym typeface="Droid Serif"/>
              </a:rPr>
              <a:t>— Socrates</a:t>
            </a:r>
            <a:endParaRPr sz="1200" i="1" dirty="0">
              <a:solidFill>
                <a:srgbClr val="999999"/>
              </a:solidFill>
              <a:latin typeface="Droid Serif"/>
              <a:ea typeface="Droid Serif"/>
              <a:cs typeface="Droid Serif"/>
              <a:sym typeface="Droid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parsing</a:t>
            </a:r>
            <a:r>
              <a:rPr lang="zh-CN" altLang="en-US" sz="3600" b="1" dirty="0">
                <a:solidFill>
                  <a:srgbClr val="434343"/>
                </a:solidFill>
                <a:latin typeface="Droid Sans"/>
                <a:ea typeface="Droid Sans"/>
                <a:cs typeface="Droid Sans"/>
                <a:sym typeface="Droid Sans"/>
              </a:rPr>
              <a:t>（解析）</a:t>
            </a:r>
            <a:endParaRPr sz="3600" b="1" dirty="0">
              <a:solidFill>
                <a:srgbClr val="434343"/>
              </a:solidFill>
              <a:latin typeface="Droid Sans"/>
              <a:ea typeface="Droid Sans"/>
              <a:cs typeface="Droid Sans"/>
              <a:sym typeface="Droid Sans"/>
            </a:endParaRPr>
          </a:p>
        </p:txBody>
      </p:sp>
      <p:sp>
        <p:nvSpPr>
          <p:cNvPr id="211" name="Google Shape;211;p22"/>
          <p:cNvSpPr txBox="1"/>
          <p:nvPr/>
        </p:nvSpPr>
        <p:spPr>
          <a:xfrm>
            <a:off x="1143000" y="1066800"/>
            <a:ext cx="2596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HTMLDocumentParser</a:t>
            </a:r>
            <a:endParaRPr sz="1800" b="1">
              <a:solidFill>
                <a:srgbClr val="0000FF"/>
              </a:solidFill>
              <a:latin typeface="Consolas"/>
              <a:ea typeface="Consolas"/>
              <a:cs typeface="Consolas"/>
              <a:sym typeface="Consolas"/>
            </a:endParaRPr>
          </a:p>
        </p:txBody>
      </p:sp>
      <p:sp>
        <p:nvSpPr>
          <p:cNvPr id="212" name="Google Shape;212;p22"/>
          <p:cNvSpPr/>
          <p:nvPr/>
        </p:nvSpPr>
        <p:spPr>
          <a:xfrm>
            <a:off x="4878400" y="1812900"/>
            <a:ext cx="279000" cy="2752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2"/>
          <p:cNvCxnSpPr>
            <a:endCxn id="212" idx="1"/>
          </p:cNvCxnSpPr>
          <p:nvPr/>
        </p:nvCxnSpPr>
        <p:spPr>
          <a:xfrm rot="-5400000" flipH="1">
            <a:off x="3853300" y="2164200"/>
            <a:ext cx="1665300" cy="384900"/>
          </a:xfrm>
          <a:prstGeom prst="curvedConnector2">
            <a:avLst/>
          </a:prstGeom>
          <a:noFill/>
          <a:ln w="19050" cap="flat" cmpd="sng">
            <a:solidFill>
              <a:schemeClr val="dk2"/>
            </a:solidFill>
            <a:prstDash val="solid"/>
            <a:round/>
            <a:headEnd type="none" w="med" len="med"/>
            <a:tailEnd type="none" w="med" len="med"/>
          </a:ln>
        </p:spPr>
      </p:cxnSp>
      <p:sp>
        <p:nvSpPr>
          <p:cNvPr id="214" name="Google Shape;214;p22"/>
          <p:cNvSpPr txBox="1"/>
          <p:nvPr/>
        </p:nvSpPr>
        <p:spPr>
          <a:xfrm rot="3555041">
            <a:off x="4214164" y="2996812"/>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215" name="Google Shape;215;p22"/>
          <p:cNvSpPr txBox="1"/>
          <p:nvPr/>
        </p:nvSpPr>
        <p:spPr>
          <a:xfrm>
            <a:off x="457200" y="3530999"/>
            <a:ext cx="4192600" cy="1374153"/>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dirty="0">
                <a:latin typeface="Droid Serif"/>
                <a:ea typeface="Droid Serif"/>
                <a:cs typeface="Droid Serif"/>
                <a:sym typeface="Droid Serif"/>
              </a:rPr>
              <a:t>HTML tags can nest</a:t>
            </a:r>
            <a:br>
              <a:rPr lang="en" sz="1800" i="1" dirty="0">
                <a:latin typeface="Droid Serif"/>
                <a:ea typeface="Droid Serif"/>
                <a:cs typeface="Droid Serif"/>
                <a:sym typeface="Droid Serif"/>
              </a:rPr>
            </a:br>
            <a:endParaRPr sz="1800" i="1"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dirty="0">
                <a:latin typeface="Droid Serif"/>
                <a:ea typeface="Droid Serif"/>
                <a:cs typeface="Droid Serif"/>
                <a:sym typeface="Droid Serif"/>
              </a:rPr>
              <a:t>an </a:t>
            </a:r>
            <a:r>
              <a:rPr lang="en" sz="1800" b="1" i="1" dirty="0">
                <a:latin typeface="Droid Serif"/>
                <a:ea typeface="Droid Serif"/>
                <a:cs typeface="Droid Serif"/>
                <a:sym typeface="Droid Serif"/>
              </a:rPr>
              <a:t>object model</a:t>
            </a:r>
            <a:r>
              <a:rPr lang="en" sz="1800" i="1" dirty="0">
                <a:latin typeface="Droid Serif"/>
                <a:ea typeface="Droid Serif"/>
                <a:cs typeface="Droid Serif"/>
                <a:sym typeface="Droid Serif"/>
              </a:rPr>
              <a:t> reflects the containment relationships</a:t>
            </a:r>
            <a:endParaRPr sz="1800" i="1" dirty="0">
              <a:latin typeface="Droid Serif"/>
              <a:ea typeface="Droid Serif"/>
              <a:cs typeface="Droid Serif"/>
              <a:sym typeface="Droid Serif"/>
            </a:endParaRPr>
          </a:p>
        </p:txBody>
      </p:sp>
      <p:sp>
        <p:nvSpPr>
          <p:cNvPr id="216" name="Google Shape;216;p22"/>
          <p:cNvSpPr txBox="1"/>
          <p:nvPr/>
        </p:nvSpPr>
        <p:spPr>
          <a:xfrm>
            <a:off x="5334000" y="1763175"/>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17" name="Google Shape;217;p22"/>
          <p:cNvSpPr txBox="1"/>
          <p:nvPr/>
        </p:nvSpPr>
        <p:spPr>
          <a:xfrm>
            <a:off x="5562600" y="21441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18" name="Google Shape;218;p22"/>
          <p:cNvSpPr txBox="1"/>
          <p:nvPr/>
        </p:nvSpPr>
        <p:spPr>
          <a:xfrm>
            <a:off x="5791200" y="25251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19" name="Google Shape;219;p22"/>
          <p:cNvSpPr txBox="1"/>
          <p:nvPr/>
        </p:nvSpPr>
        <p:spPr>
          <a:xfrm>
            <a:off x="6019800" y="2906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20" name="Google Shape;220;p22"/>
          <p:cNvSpPr txBox="1"/>
          <p:nvPr/>
        </p:nvSpPr>
        <p:spPr>
          <a:xfrm>
            <a:off x="6248400" y="32871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1" name="Google Shape;221;p22"/>
          <p:cNvSpPr txBox="1"/>
          <p:nvPr/>
        </p:nvSpPr>
        <p:spPr>
          <a:xfrm>
            <a:off x="6248400" y="40491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2" name="Google Shape;222;p22"/>
          <p:cNvSpPr txBox="1"/>
          <p:nvPr/>
        </p:nvSpPr>
        <p:spPr>
          <a:xfrm>
            <a:off x="6477000" y="3668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23" name="Google Shape;223;p22"/>
          <p:cNvSpPr txBox="1"/>
          <p:nvPr/>
        </p:nvSpPr>
        <p:spPr>
          <a:xfrm>
            <a:off x="6477000" y="4430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24" name="Google Shape;224;p22"/>
          <p:cNvCxnSpPr>
            <a:endCxn id="217" idx="1"/>
          </p:cNvCxnSpPr>
          <p:nvPr/>
        </p:nvCxnSpPr>
        <p:spPr>
          <a:xfrm rot="-5400000" flipH="1">
            <a:off x="5377200" y="2111175"/>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25" name="Google Shape;225;p22"/>
          <p:cNvCxnSpPr>
            <a:endCxn id="218" idx="1"/>
          </p:cNvCxnSpPr>
          <p:nvPr/>
        </p:nvCxnSpPr>
        <p:spPr>
          <a:xfrm rot="-5400000" flipH="1">
            <a:off x="5599350" y="2485725"/>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26" name="Google Shape;226;p22"/>
          <p:cNvCxnSpPr>
            <a:endCxn id="219" idx="1"/>
          </p:cNvCxnSpPr>
          <p:nvPr/>
        </p:nvCxnSpPr>
        <p:spPr>
          <a:xfrm rot="-5400000" flipH="1">
            <a:off x="5831100" y="2869875"/>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27" name="Google Shape;227;p22"/>
          <p:cNvCxnSpPr>
            <a:endCxn id="220" idx="1"/>
          </p:cNvCxnSpPr>
          <p:nvPr/>
        </p:nvCxnSpPr>
        <p:spPr>
          <a:xfrm rot="-5400000" flipH="1">
            <a:off x="6067800" y="3258975"/>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28" name="Google Shape;228;p22"/>
          <p:cNvCxnSpPr>
            <a:endCxn id="222" idx="1"/>
          </p:cNvCxnSpPr>
          <p:nvPr/>
        </p:nvCxnSpPr>
        <p:spPr>
          <a:xfrm rot="-5400000" flipH="1">
            <a:off x="6289950" y="3633525"/>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29" name="Google Shape;229;p22"/>
          <p:cNvCxnSpPr>
            <a:endCxn id="223" idx="1"/>
          </p:cNvCxnSpPr>
          <p:nvPr/>
        </p:nvCxnSpPr>
        <p:spPr>
          <a:xfrm rot="-5400000" flipH="1">
            <a:off x="6289200" y="4394775"/>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30" name="Google Shape;230;p22"/>
          <p:cNvCxnSpPr>
            <a:endCxn id="221" idx="1"/>
          </p:cNvCxnSpPr>
          <p:nvPr/>
        </p:nvCxnSpPr>
        <p:spPr>
          <a:xfrm rot="-5400000" flipH="1">
            <a:off x="5691600" y="3644775"/>
            <a:ext cx="977100" cy="136500"/>
          </a:xfrm>
          <a:prstGeom prst="curvedConnector2">
            <a:avLst/>
          </a:prstGeom>
          <a:noFill/>
          <a:ln w="19050" cap="flat" cmpd="sng">
            <a:solidFill>
              <a:schemeClr val="dk2"/>
            </a:solidFill>
            <a:prstDash val="solid"/>
            <a:round/>
            <a:headEnd type="none" w="med" len="med"/>
            <a:tailEnd type="none" w="med" len="med"/>
          </a:ln>
        </p:spPr>
      </p:cxnSp>
      <p:sp>
        <p:nvSpPr>
          <p:cNvPr id="231" name="Google Shape;231;p22"/>
          <p:cNvSpPr txBox="1"/>
          <p:nvPr/>
        </p:nvSpPr>
        <p:spPr>
          <a:xfrm>
            <a:off x="7162800" y="2209800"/>
            <a:ext cx="14478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(these tags are optional)</a:t>
            </a:r>
            <a:endParaRPr i="1">
              <a:latin typeface="Droid Serif"/>
              <a:ea typeface="Droid Serif"/>
              <a:cs typeface="Droid Serif"/>
              <a:sym typeface="Droid Serif"/>
            </a:endParaRPr>
          </a:p>
        </p:txBody>
      </p:sp>
      <p:cxnSp>
        <p:nvCxnSpPr>
          <p:cNvPr id="232" name="Google Shape;232;p22"/>
          <p:cNvCxnSpPr>
            <a:stCxn id="231" idx="1"/>
            <a:endCxn id="217" idx="3"/>
          </p:cNvCxnSpPr>
          <p:nvPr/>
        </p:nvCxnSpPr>
        <p:spPr>
          <a:xfrm rot="10800000">
            <a:off x="6400800" y="2296500"/>
            <a:ext cx="762000" cy="1800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22"/>
          <p:cNvCxnSpPr>
            <a:stCxn id="231" idx="1"/>
            <a:endCxn id="218" idx="3"/>
          </p:cNvCxnSpPr>
          <p:nvPr/>
        </p:nvCxnSpPr>
        <p:spPr>
          <a:xfrm flipH="1">
            <a:off x="6629400" y="2476500"/>
            <a:ext cx="533400" cy="201000"/>
          </a:xfrm>
          <a:prstGeom prst="straightConnector1">
            <a:avLst/>
          </a:prstGeom>
          <a:noFill/>
          <a:ln w="9525" cap="flat" cmpd="sng">
            <a:solidFill>
              <a:schemeClr val="dk2"/>
            </a:solidFill>
            <a:prstDash val="solid"/>
            <a:round/>
            <a:headEnd type="none" w="med" len="med"/>
            <a:tailEnd type="triangle" w="med" len="med"/>
          </a:ln>
        </p:spPr>
      </p:cxnSp>
      <p:sp>
        <p:nvSpPr>
          <p:cNvPr id="234" name="Google Shape;234;p22"/>
          <p:cNvSpPr txBox="1"/>
          <p:nvPr/>
        </p:nvSpPr>
        <p:spPr>
          <a:xfrm>
            <a:off x="7239000" y="1676400"/>
            <a:ext cx="1752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(always the root)</a:t>
            </a:r>
            <a:endParaRPr i="1">
              <a:latin typeface="Droid Serif"/>
              <a:ea typeface="Droid Serif"/>
              <a:cs typeface="Droid Serif"/>
              <a:sym typeface="Droid Serif"/>
            </a:endParaRPr>
          </a:p>
        </p:txBody>
      </p:sp>
      <p:cxnSp>
        <p:nvCxnSpPr>
          <p:cNvPr id="235" name="Google Shape;235;p22"/>
          <p:cNvCxnSpPr>
            <a:stCxn id="234" idx="1"/>
            <a:endCxn id="216" idx="3"/>
          </p:cNvCxnSpPr>
          <p:nvPr/>
        </p:nvCxnSpPr>
        <p:spPr>
          <a:xfrm flipH="1">
            <a:off x="6767400" y="1905000"/>
            <a:ext cx="471600" cy="10500"/>
          </a:xfrm>
          <a:prstGeom prst="straightConnector1">
            <a:avLst/>
          </a:prstGeom>
          <a:noFill/>
          <a:ln w="9525" cap="flat" cmpd="sng">
            <a:solidFill>
              <a:schemeClr val="dk2"/>
            </a:solidFill>
            <a:prstDash val="solid"/>
            <a:round/>
            <a:headEnd type="none" w="med" len="med"/>
            <a:tailEnd type="triangle" w="med" len="med"/>
          </a:ln>
        </p:spPr>
      </p:cxnSp>
      <p:sp>
        <p:nvSpPr>
          <p:cNvPr id="236" name="Google Shape;236;p22"/>
          <p:cNvSpPr txBox="1"/>
          <p:nvPr/>
        </p:nvSpPr>
        <p:spPr>
          <a:xfrm>
            <a:off x="4261500" y="1066800"/>
            <a:ext cx="2215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HTMLTreeBuilder</a:t>
            </a:r>
            <a:endParaRPr sz="1800" b="1">
              <a:solidFill>
                <a:srgbClr val="0000FF"/>
              </a:solidFill>
              <a:latin typeface="Consolas"/>
              <a:ea typeface="Consolas"/>
              <a:cs typeface="Consolas"/>
              <a:sym typeface="Consolas"/>
            </a:endParaRPr>
          </a:p>
        </p:txBody>
      </p:sp>
      <p:cxnSp>
        <p:nvCxnSpPr>
          <p:cNvPr id="237" name="Google Shape;237;p22"/>
          <p:cNvCxnSpPr>
            <a:endCxn id="211" idx="2"/>
          </p:cNvCxnSpPr>
          <p:nvPr/>
        </p:nvCxnSpPr>
        <p:spPr>
          <a:xfrm rot="10800000" flipH="1">
            <a:off x="2438250" y="1533900"/>
            <a:ext cx="3000" cy="371100"/>
          </a:xfrm>
          <a:prstGeom prst="straightConnector1">
            <a:avLst/>
          </a:prstGeom>
          <a:noFill/>
          <a:ln w="19050" cap="flat" cmpd="sng">
            <a:solidFill>
              <a:schemeClr val="dk2"/>
            </a:solidFill>
            <a:prstDash val="solid"/>
            <a:round/>
            <a:headEnd type="none" w="med" len="med"/>
            <a:tailEnd type="triangle" w="med" len="med"/>
          </a:ln>
        </p:spPr>
      </p:cxnSp>
      <p:sp>
        <p:nvSpPr>
          <p:cNvPr id="238" name="Google Shape;238;p22"/>
          <p:cNvSpPr txBox="1"/>
          <p:nvPr/>
        </p:nvSpPr>
        <p:spPr>
          <a:xfrm>
            <a:off x="685800" y="1881900"/>
            <a:ext cx="2275200" cy="1318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&lt;p&gt; </a:t>
            </a:r>
            <a:r>
              <a:rPr lang="en" sz="1800">
                <a:latin typeface="Consolas"/>
                <a:ea typeface="Consolas"/>
                <a:cs typeface="Consolas"/>
                <a:sym typeface="Consolas"/>
              </a:rPr>
              <a:t>world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p:txBody>
      </p:sp>
      <p:cxnSp>
        <p:nvCxnSpPr>
          <p:cNvPr id="239" name="Google Shape;239;p22"/>
          <p:cNvCxnSpPr>
            <a:stCxn id="211" idx="3"/>
            <a:endCxn id="236" idx="1"/>
          </p:cNvCxnSpPr>
          <p:nvPr/>
        </p:nvCxnSpPr>
        <p:spPr>
          <a:xfrm>
            <a:off x="3739500" y="1300350"/>
            <a:ext cx="5220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3" descr="291032823cbbb63bee58fcc5a359cbac--free-family-tree-template-family-tree-printable.jpg"/>
          <p:cNvPicPr preferRelativeResize="0"/>
          <p:nvPr/>
        </p:nvPicPr>
        <p:blipFill>
          <a:blip r:embed="rId3">
            <a:alphaModFix/>
          </a:blip>
          <a:stretch>
            <a:fillRect/>
          </a:stretch>
        </p:blipFill>
        <p:spPr>
          <a:xfrm rot="10800000">
            <a:off x="4953000" y="869701"/>
            <a:ext cx="4023841" cy="3930899"/>
          </a:xfrm>
          <a:prstGeom prst="rect">
            <a:avLst/>
          </a:prstGeom>
          <a:noFill/>
          <a:ln>
            <a:noFill/>
          </a:ln>
        </p:spPr>
      </p:pic>
      <p:sp>
        <p:nvSpPr>
          <p:cNvPr id="245" name="Google Shape;245;p2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DOM</a:t>
            </a:r>
            <a:r>
              <a:rPr lang="zh-CN" altLang="en-US" sz="3600" b="1" dirty="0">
                <a:solidFill>
                  <a:srgbClr val="434343"/>
                </a:solidFill>
                <a:latin typeface="Droid Sans"/>
                <a:ea typeface="Droid Sans"/>
                <a:cs typeface="Droid Sans"/>
                <a:sym typeface="Droid Sans"/>
              </a:rPr>
              <a:t>（文本对象模型）</a:t>
            </a:r>
            <a:endParaRPr sz="3600" b="1" dirty="0">
              <a:solidFill>
                <a:srgbClr val="434343"/>
              </a:solidFill>
              <a:latin typeface="Droid Sans"/>
              <a:ea typeface="Droid Sans"/>
              <a:cs typeface="Droid Sans"/>
              <a:sym typeface="Droid Sans"/>
            </a:endParaRPr>
          </a:p>
        </p:txBody>
      </p:sp>
      <p:sp>
        <p:nvSpPr>
          <p:cNvPr id="247" name="Google Shape;247;p23"/>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48" name="Google Shape;248;p23"/>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49" name="Google Shape;249;p23"/>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50" name="Google Shape;250;p23"/>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51" name="Google Shape;251;p23"/>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2" name="Google Shape;252;p23"/>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3" name="Google Shape;253;p23"/>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54" name="Google Shape;254;p23"/>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55" name="Google Shape;255;p23"/>
          <p:cNvCxnSpPr>
            <a:endCxn id="248"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56" name="Google Shape;256;p23"/>
          <p:cNvCxnSpPr>
            <a:endCxn id="249"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57" name="Google Shape;257;p23"/>
          <p:cNvCxnSpPr>
            <a:endCxn id="250"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58" name="Google Shape;258;p23"/>
          <p:cNvCxnSpPr>
            <a:endCxn id="251"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59" name="Google Shape;259;p23"/>
          <p:cNvCxnSpPr>
            <a:endCxn id="253"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60" name="Google Shape;260;p23"/>
          <p:cNvCxnSpPr>
            <a:endCxn id="254"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61" name="Google Shape;261;p23"/>
          <p:cNvCxnSpPr>
            <a:endCxn id="252"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262" name="Google Shape;262;p23"/>
          <p:cNvSpPr txBox="1"/>
          <p:nvPr/>
        </p:nvSpPr>
        <p:spPr>
          <a:xfrm>
            <a:off x="2895600" y="1295400"/>
            <a:ext cx="1828800" cy="32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This is the</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D</a:t>
            </a:r>
            <a:r>
              <a:rPr lang="en" sz="1800" i="1">
                <a:latin typeface="Droid Serif"/>
                <a:ea typeface="Droid Serif"/>
                <a:cs typeface="Droid Serif"/>
                <a:sym typeface="Droid Serif"/>
              </a:rPr>
              <a:t>ocument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O</a:t>
            </a:r>
            <a:r>
              <a:rPr lang="en" sz="1800" i="1">
                <a:latin typeface="Droid Serif"/>
                <a:ea typeface="Droid Serif"/>
                <a:cs typeface="Droid Serif"/>
                <a:sym typeface="Droid Serif"/>
              </a:rPr>
              <a:t>bject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M</a:t>
            </a:r>
            <a:r>
              <a:rPr lang="en" sz="1800" i="1">
                <a:latin typeface="Droid Serif"/>
                <a:ea typeface="Droid Serif"/>
                <a:cs typeface="Droid Serif"/>
                <a:sym typeface="Droid Serif"/>
              </a:rPr>
              <a:t>odel.</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The DOM</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is a tree!</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parents</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children</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siblings</a:t>
            </a:r>
            <a:endParaRPr sz="1800" i="1">
              <a:latin typeface="Droid Serif"/>
              <a:ea typeface="Droid Serif"/>
              <a:cs typeface="Droid Serif"/>
              <a:sym typeface="Droid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p:nvPr/>
        </p:nvSpPr>
        <p:spPr>
          <a:xfrm>
            <a:off x="2819400" y="4114800"/>
            <a:ext cx="2667000" cy="533400"/>
          </a:xfrm>
          <a:prstGeom prst="lef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5562600" y="4038600"/>
            <a:ext cx="1219200" cy="609600"/>
          </a:xfrm>
          <a:prstGeom prst="cube">
            <a:avLst>
              <a:gd name="adj" fmla="val 25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mpact"/>
                <a:ea typeface="Impact"/>
                <a:cs typeface="Impact"/>
                <a:sym typeface="Impact"/>
              </a:rPr>
              <a:t>V8</a:t>
            </a:r>
            <a:endParaRPr>
              <a:latin typeface="Impact"/>
              <a:ea typeface="Impact"/>
              <a:cs typeface="Impact"/>
              <a:sym typeface="Impact"/>
            </a:endParaRPr>
          </a:p>
        </p:txBody>
      </p:sp>
      <p:sp>
        <p:nvSpPr>
          <p:cNvPr id="269" name="Google Shape;269;p24"/>
          <p:cNvSpPr/>
          <p:nvPr/>
        </p:nvSpPr>
        <p:spPr>
          <a:xfrm>
            <a:off x="3810000" y="2745300"/>
            <a:ext cx="4724400" cy="1445700"/>
          </a:xfrm>
          <a:prstGeom prst="downArrowCallout">
            <a:avLst>
              <a:gd name="adj1" fmla="val 16808"/>
              <a:gd name="adj2" fmla="val 17133"/>
              <a:gd name="adj3" fmla="val 15965"/>
              <a:gd name="adj4" fmla="val 73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DOM</a:t>
            </a:r>
            <a:r>
              <a:rPr lang="zh-CN" altLang="en-US" sz="3600" b="1" dirty="0">
                <a:solidFill>
                  <a:srgbClr val="434343"/>
                </a:solidFill>
                <a:latin typeface="Droid Sans"/>
                <a:ea typeface="Droid Sans"/>
                <a:cs typeface="Droid Sans"/>
                <a:sym typeface="Droid Sans"/>
              </a:rPr>
              <a:t>（文本对象模型）</a:t>
            </a:r>
            <a:endParaRPr sz="3600" b="1" dirty="0">
              <a:solidFill>
                <a:srgbClr val="434343"/>
              </a:solidFill>
              <a:latin typeface="Droid Sans"/>
              <a:ea typeface="Droid Sans"/>
              <a:cs typeface="Droid Sans"/>
              <a:sym typeface="Droid Sans"/>
            </a:endParaRPr>
          </a:p>
        </p:txBody>
      </p:sp>
      <p:sp>
        <p:nvSpPr>
          <p:cNvPr id="272" name="Google Shape;272;p24"/>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73" name="Google Shape;273;p24"/>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74" name="Google Shape;274;p24"/>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75" name="Google Shape;275;p24"/>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76" name="Google Shape;276;p24"/>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7" name="Google Shape;277;p24"/>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8" name="Google Shape;278;p24"/>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79" name="Google Shape;279;p24"/>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80" name="Google Shape;280;p24"/>
          <p:cNvCxnSpPr>
            <a:endCxn id="273"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81" name="Google Shape;281;p24"/>
          <p:cNvCxnSpPr>
            <a:endCxn id="274"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82" name="Google Shape;282;p24"/>
          <p:cNvCxnSpPr>
            <a:endCxn id="275"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83" name="Google Shape;283;p24"/>
          <p:cNvCxnSpPr>
            <a:endCxn id="276"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84" name="Google Shape;284;p24"/>
          <p:cNvCxnSpPr>
            <a:endCxn id="278"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85" name="Google Shape;285;p24"/>
          <p:cNvCxnSpPr>
            <a:endCxn id="279"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86" name="Google Shape;286;p24"/>
          <p:cNvCxnSpPr>
            <a:endCxn id="277"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287" name="Google Shape;287;p24"/>
          <p:cNvSpPr txBox="1"/>
          <p:nvPr/>
        </p:nvSpPr>
        <p:spPr>
          <a:xfrm>
            <a:off x="2819400" y="1143000"/>
            <a:ext cx="5715000" cy="175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latin typeface="Droid Serif"/>
                <a:ea typeface="Droid Serif"/>
                <a:cs typeface="Droid Serif"/>
                <a:sym typeface="Droid Serif"/>
              </a:rPr>
              <a:t>The DOM is both</a:t>
            </a:r>
            <a:endParaRPr sz="1800" i="1">
              <a:latin typeface="Droid Serif"/>
              <a:ea typeface="Droid Serif"/>
              <a:cs typeface="Droid Serif"/>
              <a:sym typeface="Droid Serif"/>
            </a:endParaRPr>
          </a:p>
          <a:p>
            <a:pPr marL="457200" lvl="0" indent="-342900" algn="l" rtl="0">
              <a:lnSpc>
                <a:spcPct val="115000"/>
              </a:lnSpc>
              <a:spcBef>
                <a:spcPts val="0"/>
              </a:spcBef>
              <a:spcAft>
                <a:spcPts val="0"/>
              </a:spcAft>
              <a:buSzPts val="1800"/>
              <a:buFont typeface="Droid Serif"/>
              <a:buChar char="●"/>
            </a:pPr>
            <a:r>
              <a:rPr lang="en" sz="1800" i="1">
                <a:latin typeface="Droid Serif"/>
                <a:ea typeface="Droid Serif"/>
                <a:cs typeface="Droid Serif"/>
                <a:sym typeface="Droid Serif"/>
              </a:rPr>
              <a:t>Chrome's internal representation</a:t>
            </a:r>
            <a:br>
              <a:rPr lang="en" sz="1800" i="1">
                <a:latin typeface="Droid Serif"/>
                <a:ea typeface="Droid Serif"/>
                <a:cs typeface="Droid Serif"/>
                <a:sym typeface="Droid Serif"/>
              </a:rPr>
            </a:br>
            <a:r>
              <a:rPr lang="en" sz="1800" i="1">
                <a:latin typeface="Droid Serif"/>
                <a:ea typeface="Droid Serif"/>
                <a:cs typeface="Droid Serif"/>
                <a:sym typeface="Droid Serif"/>
              </a:rPr>
              <a:t>    AND</a:t>
            </a:r>
            <a:endParaRPr sz="1800" i="1">
              <a:latin typeface="Droid Serif"/>
              <a:ea typeface="Droid Serif"/>
              <a:cs typeface="Droid Serif"/>
              <a:sym typeface="Droid Serif"/>
            </a:endParaRPr>
          </a:p>
          <a:p>
            <a:pPr marL="457200" lvl="0" indent="-342900" algn="l" rtl="0">
              <a:lnSpc>
                <a:spcPct val="115000"/>
              </a:lnSpc>
              <a:spcBef>
                <a:spcPts val="0"/>
              </a:spcBef>
              <a:spcAft>
                <a:spcPts val="0"/>
              </a:spcAft>
              <a:buSzPts val="1800"/>
              <a:buFont typeface="Droid Serif"/>
              <a:buChar char="●"/>
            </a:pPr>
            <a:r>
              <a:rPr lang="en" sz="1800" i="1">
                <a:latin typeface="Droid Serif"/>
                <a:ea typeface="Droid Serif"/>
                <a:cs typeface="Droid Serif"/>
                <a:sym typeface="Droid Serif"/>
              </a:rPr>
              <a:t>the API exposed to JavaScript</a:t>
            </a:r>
            <a:endParaRPr sz="1800" i="1">
              <a:latin typeface="Droid Serif"/>
              <a:ea typeface="Droid Serif"/>
              <a:cs typeface="Droid Serif"/>
              <a:sym typeface="Droid Serif"/>
            </a:endParaRPr>
          </a:p>
        </p:txBody>
      </p:sp>
      <p:sp>
        <p:nvSpPr>
          <p:cNvPr id="288" name="Google Shape;288;p24"/>
          <p:cNvSpPr txBox="1"/>
          <p:nvPr/>
        </p:nvSpPr>
        <p:spPr>
          <a:xfrm>
            <a:off x="3810000" y="2745300"/>
            <a:ext cx="4924200" cy="10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div = document.body.firstChild;</a:t>
            </a:r>
            <a:endParaRPr>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p2 = div.childNodes[1];</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p2.appendChild(document.createElement(</a:t>
            </a:r>
            <a:r>
              <a:rPr lang="en">
                <a:solidFill>
                  <a:srgbClr val="45818E"/>
                </a:solidFill>
                <a:latin typeface="Consolas"/>
                <a:ea typeface="Consolas"/>
                <a:cs typeface="Consolas"/>
                <a:sym typeface="Consolas"/>
              </a:rPr>
              <a:t>"span"</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p2.foo = {arbitrary: </a:t>
            </a:r>
            <a:r>
              <a:rPr lang="en">
                <a:solidFill>
                  <a:srgbClr val="45818E"/>
                </a:solidFill>
                <a:latin typeface="Consolas"/>
                <a:ea typeface="Consolas"/>
                <a:cs typeface="Consolas"/>
                <a:sym typeface="Consolas"/>
              </a:rPr>
              <a:t>"state"</a:t>
            </a:r>
            <a:r>
              <a:rPr lang="en">
                <a:latin typeface="Consolas"/>
                <a:ea typeface="Consolas"/>
                <a:cs typeface="Consolas"/>
                <a:sym typeface="Consolas"/>
              </a:rPr>
              <a:t>};</a:t>
            </a:r>
            <a:endParaRPr>
              <a:latin typeface="Consolas"/>
              <a:ea typeface="Consolas"/>
              <a:cs typeface="Consolas"/>
              <a:sym typeface="Consolas"/>
            </a:endParaRPr>
          </a:p>
        </p:txBody>
      </p:sp>
      <p:sp>
        <p:nvSpPr>
          <p:cNvPr id="289" name="Google Shape;289;p24"/>
          <p:cNvSpPr txBox="1"/>
          <p:nvPr/>
        </p:nvSpPr>
        <p:spPr>
          <a:xfrm>
            <a:off x="3429000" y="4191000"/>
            <a:ext cx="1143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[bindings]</a:t>
            </a:r>
            <a:endParaRPr i="1">
              <a:latin typeface="Droid Serif"/>
              <a:ea typeface="Droid Serif"/>
              <a:cs typeface="Droid Serif"/>
              <a:sym typeface="Droid Serif"/>
            </a:endParaRPr>
          </a:p>
        </p:txBody>
      </p:sp>
      <p:sp>
        <p:nvSpPr>
          <p:cNvPr id="290" name="Google Shape;290;p24"/>
          <p:cNvSpPr txBox="1"/>
          <p:nvPr/>
        </p:nvSpPr>
        <p:spPr>
          <a:xfrm>
            <a:off x="7949025" y="3810000"/>
            <a:ext cx="6363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style</a:t>
            </a:r>
            <a:r>
              <a:rPr lang="zh-CN" altLang="en-US" sz="3600" b="1" dirty="0">
                <a:solidFill>
                  <a:srgbClr val="434343"/>
                </a:solidFill>
                <a:latin typeface="Droid Sans"/>
                <a:ea typeface="Droid Sans"/>
                <a:cs typeface="Droid Sans"/>
                <a:sym typeface="Droid Sans"/>
              </a:rPr>
              <a:t>（样式）</a:t>
            </a:r>
            <a:endParaRPr sz="3600" b="1" dirty="0">
              <a:solidFill>
                <a:srgbClr val="434343"/>
              </a:solidFill>
              <a:latin typeface="Droid Sans"/>
              <a:ea typeface="Droid Sans"/>
              <a:cs typeface="Droid Sans"/>
              <a:sym typeface="Droid Sans"/>
            </a:endParaRPr>
          </a:p>
        </p:txBody>
      </p:sp>
      <p:sp>
        <p:nvSpPr>
          <p:cNvPr id="297" name="Google Shape;297;p25"/>
          <p:cNvSpPr txBox="1"/>
          <p:nvPr/>
        </p:nvSpPr>
        <p:spPr>
          <a:xfrm>
            <a:off x="3334275" y="1244700"/>
            <a:ext cx="5248800" cy="11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8761D"/>
                </a:solidFill>
                <a:latin typeface="Consolas"/>
                <a:ea typeface="Consolas"/>
                <a:cs typeface="Consolas"/>
                <a:sym typeface="Consolas"/>
              </a:rPr>
              <a:t>/* every &lt;p&gt; has red text */</a:t>
            </a:r>
            <a:endParaRPr sz="2400">
              <a:solidFill>
                <a:srgbClr val="38761D"/>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298" name="Google Shape;298;p25"/>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99" name="Google Shape;299;p25"/>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00" name="Google Shape;300;p25"/>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01" name="Google Shape;301;p25"/>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02" name="Google Shape;302;p25"/>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3" name="Google Shape;303;p25"/>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4" name="Google Shape;304;p25"/>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05" name="Google Shape;305;p25"/>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06" name="Google Shape;306;p25"/>
          <p:cNvCxnSpPr>
            <a:endCxn id="299"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307" name="Google Shape;307;p25"/>
          <p:cNvCxnSpPr>
            <a:endCxn id="300"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308" name="Google Shape;308;p25"/>
          <p:cNvCxnSpPr>
            <a:endCxn id="301"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309" name="Google Shape;309;p25"/>
          <p:cNvCxnSpPr>
            <a:endCxn id="302"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310" name="Google Shape;310;p25"/>
          <p:cNvCxnSpPr>
            <a:endCxn id="304"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311" name="Google Shape;311;p25"/>
          <p:cNvCxnSpPr>
            <a:endCxn id="305"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312" name="Google Shape;312;p25"/>
          <p:cNvCxnSpPr>
            <a:endCxn id="303"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cxnSp>
        <p:nvCxnSpPr>
          <p:cNvPr id="313" name="Google Shape;313;p25"/>
          <p:cNvCxnSpPr>
            <a:endCxn id="302" idx="3"/>
          </p:cNvCxnSpPr>
          <p:nvPr/>
        </p:nvCxnSpPr>
        <p:spPr>
          <a:xfrm flipH="1">
            <a:off x="1905000" y="2137800"/>
            <a:ext cx="1613400" cy="910200"/>
          </a:xfrm>
          <a:prstGeom prst="curvedConnector3">
            <a:avLst>
              <a:gd name="adj1" fmla="val 9289"/>
            </a:avLst>
          </a:prstGeom>
          <a:noFill/>
          <a:ln w="28575" cap="flat" cmpd="sng">
            <a:solidFill>
              <a:srgbClr val="3C78D8"/>
            </a:solidFill>
            <a:prstDash val="solid"/>
            <a:round/>
            <a:headEnd type="none" w="med" len="med"/>
            <a:tailEnd type="triangle" w="med" len="med"/>
          </a:ln>
        </p:spPr>
      </p:cxnSp>
      <p:cxnSp>
        <p:nvCxnSpPr>
          <p:cNvPr id="314" name="Google Shape;314;p25"/>
          <p:cNvCxnSpPr>
            <a:endCxn id="303" idx="3"/>
          </p:cNvCxnSpPr>
          <p:nvPr/>
        </p:nvCxnSpPr>
        <p:spPr>
          <a:xfrm rot="5400000">
            <a:off x="1867800" y="2167200"/>
            <a:ext cx="1680000" cy="1605600"/>
          </a:xfrm>
          <a:prstGeom prst="curvedConnector2">
            <a:avLst/>
          </a:prstGeom>
          <a:noFill/>
          <a:ln w="28575" cap="flat" cmpd="sng">
            <a:solidFill>
              <a:srgbClr val="3C78D8"/>
            </a:solidFill>
            <a:prstDash val="solid"/>
            <a:round/>
            <a:headEnd type="none" w="med" len="med"/>
            <a:tailEnd type="triangle" w="med" len="med"/>
          </a:ln>
        </p:spPr>
      </p:cxnSp>
      <p:sp>
        <p:nvSpPr>
          <p:cNvPr id="315" name="Google Shape;315;p25"/>
          <p:cNvSpPr txBox="1"/>
          <p:nvPr/>
        </p:nvSpPr>
        <p:spPr>
          <a:xfrm rot="-3518686">
            <a:off x="2967753" y="2855471"/>
            <a:ext cx="865968" cy="3850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selects</a:t>
            </a:r>
            <a:endParaRPr i="1">
              <a:latin typeface="Droid Serif"/>
              <a:ea typeface="Droid Serif"/>
              <a:cs typeface="Droid Serif"/>
              <a:sym typeface="Droid Serif"/>
            </a:endParaRPr>
          </a:p>
        </p:txBody>
      </p:sp>
      <p:pic>
        <p:nvPicPr>
          <p:cNvPr id="316" name="Google Shape;316;p25" descr="Laptop-clipart-images-and-notebook-clip-art-photo-share-submit-2.png"/>
          <p:cNvPicPr preferRelativeResize="0"/>
          <p:nvPr/>
        </p:nvPicPr>
        <p:blipFill>
          <a:blip r:embed="rId3">
            <a:alphaModFix/>
          </a:blip>
          <a:stretch>
            <a:fillRect/>
          </a:stretch>
        </p:blipFill>
        <p:spPr>
          <a:xfrm>
            <a:off x="5008766" y="2514599"/>
            <a:ext cx="3461155" cy="2239375"/>
          </a:xfrm>
          <a:prstGeom prst="rect">
            <a:avLst/>
          </a:prstGeom>
          <a:noFill/>
          <a:ln>
            <a:noFill/>
          </a:ln>
        </p:spPr>
      </p:pic>
      <p:sp>
        <p:nvSpPr>
          <p:cNvPr id="317" name="Google Shape;317;p25"/>
          <p:cNvSpPr txBox="1"/>
          <p:nvPr/>
        </p:nvSpPr>
        <p:spPr>
          <a:xfrm>
            <a:off x="5632600" y="3013525"/>
            <a:ext cx="1333200" cy="7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Times New Roman"/>
                <a:ea typeface="Times New Roman"/>
                <a:cs typeface="Times New Roman"/>
                <a:sym typeface="Times New Roman"/>
              </a:rPr>
              <a:t>hello</a:t>
            </a:r>
            <a:endParaRPr>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0000"/>
                </a:solidFill>
                <a:latin typeface="Times New Roman"/>
                <a:ea typeface="Times New Roman"/>
                <a:cs typeface="Times New Roman"/>
                <a:sym typeface="Times New Roman"/>
              </a:rPr>
              <a:t>world</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style</a:t>
            </a:r>
            <a:r>
              <a:rPr lang="zh-CN" altLang="en-US" sz="3600" b="1" dirty="0">
                <a:solidFill>
                  <a:srgbClr val="434343"/>
                </a:solidFill>
                <a:latin typeface="Droid Sans"/>
                <a:ea typeface="Droid Sans"/>
                <a:cs typeface="Droid Sans"/>
                <a:sym typeface="Droid Sans"/>
              </a:rPr>
              <a:t>（样式）</a:t>
            </a:r>
            <a:endParaRPr sz="3600" b="1" dirty="0">
              <a:solidFill>
                <a:srgbClr val="434343"/>
              </a:solidFill>
              <a:latin typeface="Droid Sans"/>
              <a:ea typeface="Droid Sans"/>
              <a:cs typeface="Droid Sans"/>
              <a:sym typeface="Droid Sans"/>
            </a:endParaRPr>
          </a:p>
        </p:txBody>
      </p:sp>
      <p:sp>
        <p:nvSpPr>
          <p:cNvPr id="324" name="Google Shape;324;p26"/>
          <p:cNvSpPr txBox="1"/>
          <p:nvPr/>
        </p:nvSpPr>
        <p:spPr>
          <a:xfrm>
            <a:off x="5084750" y="1193475"/>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hello</a:t>
            </a:r>
            <a:endParaRPr sz="2400" b="1">
              <a:latin typeface="Times New Roman"/>
              <a:ea typeface="Times New Roman"/>
              <a:cs typeface="Times New Roman"/>
              <a:sym typeface="Times New Roman"/>
            </a:endParaRPr>
          </a:p>
        </p:txBody>
      </p:sp>
      <p:sp>
        <p:nvSpPr>
          <p:cNvPr id="325" name="Google Shape;325;p26"/>
          <p:cNvSpPr txBox="1"/>
          <p:nvPr/>
        </p:nvSpPr>
        <p:spPr>
          <a:xfrm>
            <a:off x="1259175" y="12447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font-weight: bold;</a:t>
            </a:r>
            <a:endParaRPr sz="1800">
              <a:latin typeface="Consolas"/>
              <a:ea typeface="Consolas"/>
              <a:cs typeface="Consolas"/>
              <a:sym typeface="Consolas"/>
            </a:endParaRPr>
          </a:p>
        </p:txBody>
      </p:sp>
      <p:sp>
        <p:nvSpPr>
          <p:cNvPr id="326" name="Google Shape;326;p26"/>
          <p:cNvSpPr txBox="1"/>
          <p:nvPr/>
        </p:nvSpPr>
        <p:spPr>
          <a:xfrm>
            <a:off x="1298600" y="19144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margin-left: 2cm;</a:t>
            </a:r>
            <a:endParaRPr sz="1800">
              <a:latin typeface="Consolas"/>
              <a:ea typeface="Consolas"/>
              <a:cs typeface="Consolas"/>
              <a:sym typeface="Consolas"/>
            </a:endParaRPr>
          </a:p>
        </p:txBody>
      </p:sp>
      <p:sp>
        <p:nvSpPr>
          <p:cNvPr id="327" name="Google Shape;327;p26"/>
          <p:cNvSpPr txBox="1"/>
          <p:nvPr/>
        </p:nvSpPr>
        <p:spPr>
          <a:xfrm>
            <a:off x="5999850" y="1841500"/>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28" name="Google Shape;328;p26"/>
          <p:cNvSpPr txBox="1"/>
          <p:nvPr/>
        </p:nvSpPr>
        <p:spPr>
          <a:xfrm>
            <a:off x="1298600" y="25841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outline: dashed blue;</a:t>
            </a:r>
            <a:endParaRPr sz="1800">
              <a:latin typeface="Consolas"/>
              <a:ea typeface="Consolas"/>
              <a:cs typeface="Consolas"/>
              <a:sym typeface="Consolas"/>
            </a:endParaRPr>
          </a:p>
        </p:txBody>
      </p:sp>
      <p:sp>
        <p:nvSpPr>
          <p:cNvPr id="329" name="Google Shape;329;p26"/>
          <p:cNvSpPr txBox="1"/>
          <p:nvPr/>
        </p:nvSpPr>
        <p:spPr>
          <a:xfrm>
            <a:off x="5139975" y="2489525"/>
            <a:ext cx="1278000" cy="5697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30" name="Google Shape;330;p26"/>
          <p:cNvSpPr txBox="1"/>
          <p:nvPr/>
        </p:nvSpPr>
        <p:spPr>
          <a:xfrm>
            <a:off x="1298600" y="3253800"/>
            <a:ext cx="34311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transform: rotate(20deg);</a:t>
            </a:r>
            <a:endParaRPr sz="1800">
              <a:latin typeface="Consolas"/>
              <a:ea typeface="Consolas"/>
              <a:cs typeface="Consolas"/>
              <a:sym typeface="Consolas"/>
            </a:endParaRPr>
          </a:p>
        </p:txBody>
      </p:sp>
      <p:sp>
        <p:nvSpPr>
          <p:cNvPr id="331" name="Google Shape;331;p26"/>
          <p:cNvSpPr txBox="1"/>
          <p:nvPr/>
        </p:nvSpPr>
        <p:spPr>
          <a:xfrm rot="1164791">
            <a:off x="5139944" y="3333753"/>
            <a:ext cx="1278063" cy="5696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pic>
        <p:nvPicPr>
          <p:cNvPr id="332" name="Google Shape;332;p26" descr="kitten2_1479489448041_7071161_ver1.0.jpg"/>
          <p:cNvPicPr preferRelativeResize="0"/>
          <p:nvPr/>
        </p:nvPicPr>
        <p:blipFill>
          <a:blip r:embed="rId3">
            <a:alphaModFix/>
          </a:blip>
          <a:stretch>
            <a:fillRect/>
          </a:stretch>
        </p:blipFill>
        <p:spPr>
          <a:xfrm>
            <a:off x="5081625" y="3893750"/>
            <a:ext cx="1208888" cy="907800"/>
          </a:xfrm>
          <a:prstGeom prst="rect">
            <a:avLst/>
          </a:prstGeom>
          <a:noFill/>
          <a:ln>
            <a:noFill/>
          </a:ln>
        </p:spPr>
      </p:pic>
      <p:sp>
        <p:nvSpPr>
          <p:cNvPr id="333" name="Google Shape;333;p26"/>
          <p:cNvSpPr txBox="1"/>
          <p:nvPr/>
        </p:nvSpPr>
        <p:spPr>
          <a:xfrm>
            <a:off x="1298600" y="4012875"/>
            <a:ext cx="3720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background: url(kitten.jpg);</a:t>
            </a:r>
            <a:endParaRPr sz="1800">
              <a:latin typeface="Consolas"/>
              <a:ea typeface="Consolas"/>
              <a:cs typeface="Consolas"/>
              <a:sym typeface="Consolas"/>
            </a:endParaRPr>
          </a:p>
        </p:txBody>
      </p:sp>
      <p:sp>
        <p:nvSpPr>
          <p:cNvPr id="334" name="Google Shape;334;p26"/>
          <p:cNvSpPr txBox="1"/>
          <p:nvPr/>
        </p:nvSpPr>
        <p:spPr>
          <a:xfrm>
            <a:off x="5198325" y="3969525"/>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cascade</a:t>
            </a:r>
            <a:r>
              <a:rPr lang="zh-CN" altLang="en-US" sz="3600" b="1" dirty="0">
                <a:solidFill>
                  <a:srgbClr val="434343"/>
                </a:solidFill>
                <a:latin typeface="Droid Sans"/>
                <a:ea typeface="Droid Sans"/>
                <a:cs typeface="Droid Sans"/>
                <a:sym typeface="Droid Sans"/>
              </a:rPr>
              <a:t> </a:t>
            </a:r>
            <a:r>
              <a:rPr lang="en" sz="3600" b="1" dirty="0">
                <a:solidFill>
                  <a:srgbClr val="434343"/>
                </a:solidFill>
                <a:latin typeface="Droid Sans"/>
                <a:ea typeface="Droid Sans"/>
                <a:cs typeface="Droid Sans"/>
                <a:sym typeface="Droid Sans"/>
              </a:rPr>
              <a:t>style</a:t>
            </a:r>
            <a:r>
              <a:rPr lang="zh-CN" altLang="en-US" sz="3600" b="1" dirty="0">
                <a:solidFill>
                  <a:srgbClr val="434343"/>
                </a:solidFill>
                <a:latin typeface="Droid Sans"/>
                <a:ea typeface="Droid Sans"/>
                <a:cs typeface="Droid Sans"/>
                <a:sym typeface="Droid Sans"/>
              </a:rPr>
              <a:t>（级联样式）</a:t>
            </a:r>
            <a:endParaRPr sz="3600" b="1" dirty="0">
              <a:solidFill>
                <a:srgbClr val="434343"/>
              </a:solidFill>
              <a:latin typeface="Droid Sans"/>
              <a:ea typeface="Droid Sans"/>
              <a:cs typeface="Droid Sans"/>
              <a:sym typeface="Droid Sans"/>
            </a:endParaRPr>
          </a:p>
        </p:txBody>
      </p:sp>
      <p:sp>
        <p:nvSpPr>
          <p:cNvPr id="341" name="Google Shape;341;p27"/>
          <p:cNvSpPr txBox="1"/>
          <p:nvPr/>
        </p:nvSpPr>
        <p:spPr>
          <a:xfrm>
            <a:off x="446975" y="1331475"/>
            <a:ext cx="6968400" cy="3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8761D"/>
                </a:solidFill>
                <a:latin typeface="Consolas"/>
                <a:ea typeface="Consolas"/>
                <a:cs typeface="Consolas"/>
                <a:sym typeface="Consolas"/>
              </a:rPr>
              <a:t>/* </a:t>
            </a:r>
            <a:r>
              <a:rPr lang="en" sz="1800" i="1">
                <a:solidFill>
                  <a:srgbClr val="38761D"/>
                </a:solidFill>
                <a:latin typeface="Droid Serif"/>
                <a:ea typeface="Droid Serif"/>
                <a:cs typeface="Droid Serif"/>
                <a:sym typeface="Droid Serif"/>
              </a:rPr>
              <a:t>every other  </a:t>
            </a:r>
            <a:r>
              <a:rPr lang="en" sz="1800">
                <a:solidFill>
                  <a:srgbClr val="38761D"/>
                </a:solidFill>
                <a:latin typeface="Consolas"/>
                <a:ea typeface="Consolas"/>
                <a:cs typeface="Consolas"/>
                <a:sym typeface="Consolas"/>
              </a:rPr>
              <a:t>&lt;p&gt;</a:t>
            </a:r>
            <a:r>
              <a:rPr lang="en" sz="1800" i="1">
                <a:solidFill>
                  <a:srgbClr val="38761D"/>
                </a:solidFill>
                <a:latin typeface="Droid Serif"/>
                <a:ea typeface="Droid Serif"/>
                <a:cs typeface="Droid Serif"/>
                <a:sym typeface="Droid Serif"/>
              </a:rPr>
              <a:t>  in any  </a:t>
            </a:r>
            <a:r>
              <a:rPr lang="en" sz="1800">
                <a:solidFill>
                  <a:srgbClr val="38761D"/>
                </a:solidFill>
                <a:latin typeface="Consolas"/>
                <a:ea typeface="Consolas"/>
                <a:cs typeface="Consolas"/>
                <a:sym typeface="Consolas"/>
              </a:rPr>
              <a:t>&lt;div&gt;</a:t>
            </a:r>
            <a:r>
              <a:rPr lang="en" sz="1800" i="1">
                <a:solidFill>
                  <a:srgbClr val="38761D"/>
                </a:solidFill>
                <a:latin typeface="Droid Serif"/>
                <a:ea typeface="Droid Serif"/>
                <a:cs typeface="Droid Serif"/>
                <a:sym typeface="Droid Serif"/>
              </a:rPr>
              <a:t>  without  </a:t>
            </a:r>
            <a:r>
              <a:rPr lang="en" sz="1800">
                <a:solidFill>
                  <a:srgbClr val="38761D"/>
                </a:solidFill>
                <a:latin typeface="Consolas"/>
                <a:ea typeface="Consolas"/>
                <a:cs typeface="Consolas"/>
                <a:sym typeface="Consolas"/>
              </a:rPr>
              <a:t>class="foo"</a:t>
            </a:r>
            <a:r>
              <a:rPr lang="en" sz="2400">
                <a:solidFill>
                  <a:srgbClr val="38761D"/>
                </a:solidFill>
                <a:latin typeface="Consolas"/>
                <a:ea typeface="Consolas"/>
                <a:cs typeface="Consolas"/>
                <a:sym typeface="Consolas"/>
              </a:rPr>
              <a:t> */</a:t>
            </a:r>
            <a:endParaRPr sz="2400">
              <a:solidFill>
                <a:srgbClr val="38761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solidFill>
                  <a:srgbClr val="0000FF"/>
                </a:solidFill>
                <a:latin typeface="Consolas"/>
                <a:ea typeface="Consolas"/>
                <a:cs typeface="Consolas"/>
                <a:sym typeface="Consolas"/>
              </a:rPr>
              <a:t>div</a:t>
            </a:r>
            <a:r>
              <a:rPr lang="en" sz="2400">
                <a:solidFill>
                  <a:srgbClr val="980000"/>
                </a:solidFill>
                <a:latin typeface="Consolas"/>
                <a:ea typeface="Consolas"/>
                <a:cs typeface="Consolas"/>
                <a:sym typeface="Consolas"/>
              </a:rPr>
              <a:t>:not</a:t>
            </a:r>
            <a:r>
              <a:rPr lang="en" sz="2400">
                <a:latin typeface="Consolas"/>
                <a:ea typeface="Consolas"/>
                <a:cs typeface="Consolas"/>
                <a:sym typeface="Consolas"/>
              </a:rPr>
              <a:t>(.foo) &gt; </a:t>
            </a:r>
            <a:r>
              <a:rPr lang="en" sz="2400">
                <a:solidFill>
                  <a:srgbClr val="0000FF"/>
                </a:solidFill>
                <a:latin typeface="Consolas"/>
                <a:ea typeface="Consolas"/>
                <a:cs typeface="Consolas"/>
                <a:sym typeface="Consolas"/>
              </a:rPr>
              <a:t>p</a:t>
            </a:r>
            <a:r>
              <a:rPr lang="en" sz="2400">
                <a:solidFill>
                  <a:srgbClr val="980000"/>
                </a:solidFill>
                <a:latin typeface="Consolas"/>
                <a:ea typeface="Consolas"/>
                <a:cs typeface="Consolas"/>
                <a:sym typeface="Consolas"/>
              </a:rPr>
              <a:t>:nth-of-type</a:t>
            </a:r>
            <a:r>
              <a:rPr lang="en" sz="2400">
                <a:latin typeface="Consolas"/>
                <a:ea typeface="Consolas"/>
                <a:cs typeface="Consolas"/>
                <a:sym typeface="Consolas"/>
              </a:rPr>
              <a:t>(2n) {</a:t>
            </a:r>
            <a:endParaRPr sz="2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latin typeface="Consolas"/>
                <a:ea typeface="Consolas"/>
                <a:cs typeface="Consolas"/>
                <a:sym typeface="Consolas"/>
              </a:rPr>
              <a:t>  color: red </a:t>
            </a:r>
            <a:r>
              <a:rPr lang="en" sz="2400">
                <a:solidFill>
                  <a:srgbClr val="980000"/>
                </a:solidFill>
                <a:latin typeface="Consolas"/>
                <a:ea typeface="Consolas"/>
                <a:cs typeface="Consolas"/>
                <a:sym typeface="Consolas"/>
              </a:rPr>
              <a:t>!important</a:t>
            </a: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endParaRPr sz="2400">
              <a:latin typeface="Consolas"/>
              <a:ea typeface="Consolas"/>
              <a:cs typeface="Consolas"/>
              <a:sym typeface="Consolas"/>
            </a:endParaRPr>
          </a:p>
          <a:p>
            <a:pPr marL="0" lvl="0" indent="0" algn="l" rtl="0">
              <a:spcBef>
                <a:spcPts val="0"/>
              </a:spcBef>
              <a:spcAft>
                <a:spcPts val="0"/>
              </a:spcAft>
              <a:buNone/>
            </a:pPr>
            <a:r>
              <a:rPr lang="en" sz="2400">
                <a:solidFill>
                  <a:srgbClr val="0000FF"/>
                </a:solidFill>
                <a:latin typeface="Consolas"/>
                <a:ea typeface="Consolas"/>
                <a:cs typeface="Consolas"/>
                <a:sym typeface="Consolas"/>
              </a:rPr>
              <a:t>p</a:t>
            </a:r>
            <a:r>
              <a:rPr lang="en" sz="2400">
                <a:latin typeface="Consolas"/>
                <a:ea typeface="Consolas"/>
                <a:cs typeface="Consolas"/>
                <a:sym typeface="Consolas"/>
              </a:rPr>
              <a:t> {</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color: blue;</a:t>
            </a:r>
            <a:endParaRPr sz="2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endParaRPr sz="2400">
              <a:latin typeface="Consolas"/>
              <a:ea typeface="Consolas"/>
              <a:cs typeface="Consolas"/>
              <a:sym typeface="Consolas"/>
            </a:endParaRPr>
          </a:p>
        </p:txBody>
      </p:sp>
      <p:sp>
        <p:nvSpPr>
          <p:cNvPr id="342" name="Google Shape;342;p27"/>
          <p:cNvSpPr txBox="1"/>
          <p:nvPr/>
        </p:nvSpPr>
        <p:spPr>
          <a:xfrm>
            <a:off x="4748700" y="3295100"/>
            <a:ext cx="3518700" cy="104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selectors can be complex!</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declarations may conflict!</a:t>
            </a:r>
            <a:endParaRPr sz="1800" i="1">
              <a:latin typeface="Droid Serif"/>
              <a:ea typeface="Droid Serif"/>
              <a:cs typeface="Droid Serif"/>
              <a:sym typeface="Droid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8"/>
          <p:cNvSpPr/>
          <p:nvPr/>
        </p:nvSpPr>
        <p:spPr>
          <a:xfrm>
            <a:off x="7848600" y="1461000"/>
            <a:ext cx="457200" cy="685800"/>
          </a:xfrm>
          <a:prstGeom prst="downArrow">
            <a:avLst>
              <a:gd name="adj1" fmla="val 50000"/>
              <a:gd name="adj2" fmla="val 32288"/>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a:t>
            </a:r>
            <a:r>
              <a:rPr lang="zh-CN" altLang="en-US" sz="3600" b="1" dirty="0">
                <a:solidFill>
                  <a:srgbClr val="434343"/>
                </a:solidFill>
                <a:latin typeface="Droid Sans"/>
                <a:ea typeface="Droid Sans"/>
                <a:cs typeface="Droid Sans"/>
                <a:sym typeface="Droid Sans"/>
              </a:rPr>
              <a:t> </a:t>
            </a:r>
            <a:r>
              <a:rPr lang="en-US" altLang="zh-CN" sz="3600" b="1" dirty="0">
                <a:solidFill>
                  <a:srgbClr val="434343"/>
                </a:solidFill>
                <a:latin typeface="Droid Sans"/>
                <a:ea typeface="Droid Sans"/>
                <a:cs typeface="Droid Sans"/>
                <a:sym typeface="Droid Sans"/>
              </a:rPr>
              <a:t>parse</a:t>
            </a:r>
            <a:r>
              <a:rPr lang="zh-CN" altLang="en-US" sz="3600" b="1" dirty="0">
                <a:solidFill>
                  <a:srgbClr val="434343"/>
                </a:solidFill>
                <a:latin typeface="Droid Sans"/>
                <a:ea typeface="Droid Sans"/>
                <a:cs typeface="Droid Sans"/>
                <a:sym typeface="Droid Sans"/>
              </a:rPr>
              <a:t>（样式解析）</a:t>
            </a:r>
            <a:endParaRPr sz="3600" b="1" dirty="0">
              <a:solidFill>
                <a:srgbClr val="434343"/>
              </a:solidFill>
              <a:latin typeface="Droid Sans"/>
              <a:ea typeface="Droid Sans"/>
              <a:cs typeface="Droid Sans"/>
              <a:sym typeface="Droid Sans"/>
            </a:endParaRPr>
          </a:p>
        </p:txBody>
      </p:sp>
      <p:sp>
        <p:nvSpPr>
          <p:cNvPr id="350" name="Google Shape;350;p28"/>
          <p:cNvSpPr txBox="1"/>
          <p:nvPr/>
        </p:nvSpPr>
        <p:spPr>
          <a:xfrm>
            <a:off x="2895600" y="1371600"/>
            <a:ext cx="2057400" cy="1600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div</a:t>
            </a:r>
            <a:r>
              <a:rPr lang="en" sz="1000">
                <a:solidFill>
                  <a:srgbClr val="980000"/>
                </a:solidFill>
                <a:latin typeface="Consolas"/>
                <a:ea typeface="Consolas"/>
                <a:cs typeface="Consolas"/>
                <a:sym typeface="Consolas"/>
              </a:rPr>
              <a:t>:not</a:t>
            </a:r>
            <a:r>
              <a:rPr lang="en" sz="1000">
                <a:solidFill>
                  <a:schemeClr val="dk1"/>
                </a:solidFill>
                <a:latin typeface="Consolas"/>
                <a:ea typeface="Consolas"/>
                <a:cs typeface="Consolas"/>
                <a:sym typeface="Consolas"/>
              </a:rPr>
              <a:t>(.foo) &gt; </a:t>
            </a: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color: red </a:t>
            </a:r>
            <a:r>
              <a:rPr lang="en" sz="1000">
                <a:solidFill>
                  <a:srgbClr val="980000"/>
                </a:solidFill>
                <a:latin typeface="Consolas"/>
                <a:ea typeface="Consolas"/>
                <a:cs typeface="Consolas"/>
                <a:sym typeface="Consolas"/>
              </a:rPr>
              <a:t>!important</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margin: 0;</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border-left-color: blue;</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None/>
            </a:pPr>
            <a:endParaRPr sz="1000">
              <a:solidFill>
                <a:srgbClr val="38761D"/>
              </a:solidFill>
              <a:latin typeface="Consolas"/>
              <a:ea typeface="Consolas"/>
              <a:cs typeface="Consolas"/>
              <a:sym typeface="Consolas"/>
            </a:endParaRPr>
          </a:p>
        </p:txBody>
      </p:sp>
      <p:sp>
        <p:nvSpPr>
          <p:cNvPr id="351" name="Google Shape;351;p28"/>
          <p:cNvSpPr txBox="1"/>
          <p:nvPr/>
        </p:nvSpPr>
        <p:spPr>
          <a:xfrm>
            <a:off x="737100" y="1361700"/>
            <a:ext cx="14727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err="1">
                <a:latin typeface="Consolas"/>
                <a:ea typeface="Consolas"/>
                <a:cs typeface="Consolas"/>
                <a:sym typeface="Consolas"/>
              </a:rPr>
              <a:t>CSSParser</a:t>
            </a:r>
            <a:endParaRPr sz="1800" b="1" dirty="0">
              <a:solidFill>
                <a:srgbClr val="0000FF"/>
              </a:solidFill>
              <a:latin typeface="Consolas"/>
              <a:ea typeface="Consolas"/>
              <a:cs typeface="Consolas"/>
              <a:sym typeface="Consolas"/>
            </a:endParaRPr>
          </a:p>
        </p:txBody>
      </p:sp>
      <p:sp>
        <p:nvSpPr>
          <p:cNvPr id="352" name="Google Shape;352;p28"/>
          <p:cNvSpPr txBox="1"/>
          <p:nvPr/>
        </p:nvSpPr>
        <p:spPr>
          <a:xfrm>
            <a:off x="762000" y="2362200"/>
            <a:ext cx="1752600" cy="914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353" name="Google Shape;353;p28"/>
          <p:cNvSpPr txBox="1"/>
          <p:nvPr/>
        </p:nvSpPr>
        <p:spPr>
          <a:xfrm>
            <a:off x="990600" y="27432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ans"/>
              <a:ea typeface="Droid Sans"/>
              <a:cs typeface="Droid Sans"/>
              <a:sym typeface="Droid Sans"/>
            </a:endParaRPr>
          </a:p>
        </p:txBody>
      </p:sp>
      <p:cxnSp>
        <p:nvCxnSpPr>
          <p:cNvPr id="354" name="Google Shape;354;p28"/>
          <p:cNvCxnSpPr>
            <a:stCxn id="351" idx="2"/>
            <a:endCxn id="352" idx="0"/>
          </p:cNvCxnSpPr>
          <p:nvPr/>
        </p:nvCxnSpPr>
        <p:spPr>
          <a:xfrm>
            <a:off x="1473450" y="1828800"/>
            <a:ext cx="165000" cy="533400"/>
          </a:xfrm>
          <a:prstGeom prst="straightConnector1">
            <a:avLst/>
          </a:prstGeom>
          <a:noFill/>
          <a:ln w="19050" cap="flat" cmpd="sng">
            <a:solidFill>
              <a:schemeClr val="dk2"/>
            </a:solidFill>
            <a:prstDash val="solid"/>
            <a:round/>
            <a:headEnd type="none" w="med" len="med"/>
            <a:tailEnd type="triangle" w="med" len="med"/>
          </a:ln>
        </p:spPr>
      </p:cxnSp>
      <p:sp>
        <p:nvSpPr>
          <p:cNvPr id="355" name="Google Shape;355;p28"/>
          <p:cNvSpPr txBox="1"/>
          <p:nvPr/>
        </p:nvSpPr>
        <p:spPr>
          <a:xfrm>
            <a:off x="838200" y="1828800"/>
            <a:ext cx="6858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356" name="Google Shape;356;p28"/>
          <p:cNvSpPr txBox="1"/>
          <p:nvPr/>
        </p:nvSpPr>
        <p:spPr>
          <a:xfrm>
            <a:off x="1066800" y="28194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Droid Sans"/>
                <a:ea typeface="Droid Sans"/>
                <a:cs typeface="Droid Sans"/>
                <a:sym typeface="Droid Sans"/>
              </a:rPr>
              <a:t>StyleRule</a:t>
            </a:r>
            <a:endParaRPr dirty="0">
              <a:latin typeface="Droid Sans"/>
              <a:ea typeface="Droid Sans"/>
              <a:cs typeface="Droid Sans"/>
              <a:sym typeface="Droid Sans"/>
            </a:endParaRPr>
          </a:p>
        </p:txBody>
      </p:sp>
      <p:sp>
        <p:nvSpPr>
          <p:cNvPr id="357" name="Google Shape;357;p28"/>
          <p:cNvSpPr txBox="1"/>
          <p:nvPr/>
        </p:nvSpPr>
        <p:spPr>
          <a:xfrm>
            <a:off x="3124200" y="3276600"/>
            <a:ext cx="2286000" cy="1447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CSSPropertyValueSet</a:t>
            </a:r>
            <a:endParaRPr>
              <a:solidFill>
                <a:srgbClr val="0000FF"/>
              </a:solidFill>
              <a:latin typeface="Droid Sans"/>
              <a:ea typeface="Droid Sans"/>
              <a:cs typeface="Droid Sans"/>
              <a:sym typeface="Droid Sans"/>
            </a:endParaRPr>
          </a:p>
        </p:txBody>
      </p:sp>
      <p:sp>
        <p:nvSpPr>
          <p:cNvPr id="358" name="Google Shape;358;p28"/>
          <p:cNvSpPr txBox="1"/>
          <p:nvPr/>
        </p:nvSpPr>
        <p:spPr>
          <a:xfrm>
            <a:off x="3352800" y="3657600"/>
            <a:ext cx="1828800" cy="83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Droid Sans"/>
              <a:ea typeface="Droid Sans"/>
              <a:cs typeface="Droid Sans"/>
              <a:sym typeface="Droid Sans"/>
            </a:endParaRPr>
          </a:p>
        </p:txBody>
      </p:sp>
      <p:sp>
        <p:nvSpPr>
          <p:cNvPr id="359" name="Google Shape;359;p28"/>
          <p:cNvSpPr txBox="1"/>
          <p:nvPr/>
        </p:nvSpPr>
        <p:spPr>
          <a:xfrm>
            <a:off x="3429000" y="3733800"/>
            <a:ext cx="1828800" cy="83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CSSPropertyValue</a:t>
            </a:r>
            <a:endParaRPr>
              <a:solidFill>
                <a:srgbClr val="0000FF"/>
              </a:solidFill>
              <a:latin typeface="Droid Sans"/>
              <a:ea typeface="Droid Sans"/>
              <a:cs typeface="Droid Sans"/>
              <a:sym typeface="Droid Sans"/>
            </a:endParaRPr>
          </a:p>
        </p:txBody>
      </p:sp>
      <p:sp>
        <p:nvSpPr>
          <p:cNvPr id="360" name="Google Shape;360;p28"/>
          <p:cNvSpPr txBox="1"/>
          <p:nvPr/>
        </p:nvSpPr>
        <p:spPr>
          <a:xfrm>
            <a:off x="3810000" y="4045200"/>
            <a:ext cx="9906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666666"/>
                </a:solidFill>
                <a:latin typeface="Consolas"/>
                <a:ea typeface="Consolas"/>
                <a:cs typeface="Consolas"/>
                <a:sym typeface="Consolas"/>
              </a:rPr>
              <a:t>Property()</a:t>
            </a:r>
            <a:endParaRPr sz="1000">
              <a:solidFill>
                <a:srgbClr val="666666"/>
              </a:solidFill>
              <a:latin typeface="Consolas"/>
              <a:ea typeface="Consolas"/>
              <a:cs typeface="Consolas"/>
              <a:sym typeface="Consolas"/>
            </a:endParaRPr>
          </a:p>
          <a:p>
            <a:pPr marL="0" lvl="0" indent="0" algn="r" rtl="0">
              <a:spcBef>
                <a:spcPts val="0"/>
              </a:spcBef>
              <a:spcAft>
                <a:spcPts val="0"/>
              </a:spcAft>
              <a:buNone/>
            </a:pPr>
            <a:r>
              <a:rPr lang="en" sz="1000">
                <a:solidFill>
                  <a:srgbClr val="666666"/>
                </a:solidFill>
                <a:latin typeface="Consolas"/>
                <a:ea typeface="Consolas"/>
                <a:cs typeface="Consolas"/>
                <a:sym typeface="Consolas"/>
              </a:rPr>
              <a:t>Value()</a:t>
            </a:r>
            <a:endParaRPr sz="1000">
              <a:solidFill>
                <a:srgbClr val="666666"/>
              </a:solidFill>
              <a:latin typeface="Consolas"/>
              <a:ea typeface="Consolas"/>
              <a:cs typeface="Consolas"/>
              <a:sym typeface="Consolas"/>
            </a:endParaRPr>
          </a:p>
          <a:p>
            <a:pPr marL="0" lvl="0" indent="0" algn="r" rtl="0">
              <a:spcBef>
                <a:spcPts val="0"/>
              </a:spcBef>
              <a:spcAft>
                <a:spcPts val="0"/>
              </a:spcAft>
              <a:buNone/>
            </a:pPr>
            <a:endParaRPr sz="1000">
              <a:solidFill>
                <a:srgbClr val="666666"/>
              </a:solidFill>
              <a:latin typeface="Consolas"/>
              <a:ea typeface="Consolas"/>
              <a:cs typeface="Consolas"/>
              <a:sym typeface="Consolas"/>
            </a:endParaRPr>
          </a:p>
        </p:txBody>
      </p:sp>
      <p:sp>
        <p:nvSpPr>
          <p:cNvPr id="361" name="Google Shape;361;p28"/>
          <p:cNvSpPr txBox="1"/>
          <p:nvPr/>
        </p:nvSpPr>
        <p:spPr>
          <a:xfrm>
            <a:off x="5867400" y="3429000"/>
            <a:ext cx="1600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BorderLeftColor</a:t>
            </a:r>
            <a:endParaRPr>
              <a:solidFill>
                <a:srgbClr val="0000FF"/>
              </a:solidFill>
              <a:latin typeface="Droid Sans"/>
              <a:ea typeface="Droid Sans"/>
              <a:cs typeface="Droid Sans"/>
              <a:sym typeface="Droid Sans"/>
            </a:endParaRPr>
          </a:p>
        </p:txBody>
      </p:sp>
      <p:sp>
        <p:nvSpPr>
          <p:cNvPr id="362" name="Google Shape;362;p28"/>
          <p:cNvSpPr txBox="1"/>
          <p:nvPr/>
        </p:nvSpPr>
        <p:spPr>
          <a:xfrm>
            <a:off x="5867400" y="3810000"/>
            <a:ext cx="1600200" cy="9144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CSSColorValue</a:t>
            </a:r>
            <a:endParaRPr>
              <a:solidFill>
                <a:srgbClr val="0000FF"/>
              </a:solidFill>
              <a:latin typeface="Droid Sans"/>
              <a:ea typeface="Droid Sans"/>
              <a:cs typeface="Droid Sans"/>
              <a:sym typeface="Droid Sans"/>
            </a:endParaRPr>
          </a:p>
        </p:txBody>
      </p:sp>
      <p:sp>
        <p:nvSpPr>
          <p:cNvPr id="363" name="Google Shape;363;p28"/>
          <p:cNvSpPr txBox="1"/>
          <p:nvPr/>
        </p:nvSpPr>
        <p:spPr>
          <a:xfrm>
            <a:off x="6096000" y="4191000"/>
            <a:ext cx="1219200" cy="381000"/>
          </a:xfrm>
          <a:prstGeom prst="rect">
            <a:avLst/>
          </a:prstGeom>
          <a:solidFill>
            <a:srgbClr val="000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0x0000FFFF</a:t>
            </a:r>
            <a:endParaRPr>
              <a:solidFill>
                <a:srgbClr val="FFFFFF"/>
              </a:solidFill>
              <a:latin typeface="Consolas"/>
              <a:ea typeface="Consolas"/>
              <a:cs typeface="Consolas"/>
              <a:sym typeface="Consolas"/>
            </a:endParaRPr>
          </a:p>
        </p:txBody>
      </p:sp>
      <p:cxnSp>
        <p:nvCxnSpPr>
          <p:cNvPr id="364" name="Google Shape;364;p28"/>
          <p:cNvCxnSpPr/>
          <p:nvPr/>
        </p:nvCxnSpPr>
        <p:spPr>
          <a:xfrm>
            <a:off x="2190750" y="2984500"/>
            <a:ext cx="933300" cy="444600"/>
          </a:xfrm>
          <a:prstGeom prst="curvedConnector3">
            <a:avLst>
              <a:gd name="adj1" fmla="val 50000"/>
            </a:avLst>
          </a:prstGeom>
          <a:noFill/>
          <a:ln w="19050" cap="flat" cmpd="sng">
            <a:solidFill>
              <a:srgbClr val="666666"/>
            </a:solidFill>
            <a:prstDash val="solid"/>
            <a:round/>
            <a:headEnd type="oval" w="med" len="med"/>
            <a:tailEnd type="triangle" w="med" len="med"/>
          </a:ln>
        </p:spPr>
      </p:cxnSp>
      <p:cxnSp>
        <p:nvCxnSpPr>
          <p:cNvPr id="365" name="Google Shape;365;p28"/>
          <p:cNvCxnSpPr>
            <a:endCxn id="361" idx="1"/>
          </p:cNvCxnSpPr>
          <p:nvPr/>
        </p:nvCxnSpPr>
        <p:spPr>
          <a:xfrm rot="10800000" flipH="1">
            <a:off x="4799100" y="3581400"/>
            <a:ext cx="1068300" cy="639900"/>
          </a:xfrm>
          <a:prstGeom prst="curvedConnector3">
            <a:avLst>
              <a:gd name="adj1" fmla="val 50000"/>
            </a:avLst>
          </a:prstGeom>
          <a:noFill/>
          <a:ln w="19050" cap="flat" cmpd="sng">
            <a:solidFill>
              <a:srgbClr val="666666"/>
            </a:solidFill>
            <a:prstDash val="solid"/>
            <a:round/>
            <a:headEnd type="oval" w="med" len="med"/>
            <a:tailEnd type="triangle" w="med" len="med"/>
          </a:ln>
        </p:spPr>
      </p:cxnSp>
      <p:cxnSp>
        <p:nvCxnSpPr>
          <p:cNvPr id="366" name="Google Shape;366;p28"/>
          <p:cNvCxnSpPr>
            <a:endCxn id="351" idx="3"/>
          </p:cNvCxnSpPr>
          <p:nvPr/>
        </p:nvCxnSpPr>
        <p:spPr>
          <a:xfrm rot="10800000">
            <a:off x="2209800" y="1595250"/>
            <a:ext cx="685800" cy="4800"/>
          </a:xfrm>
          <a:prstGeom prst="straightConnector1">
            <a:avLst/>
          </a:prstGeom>
          <a:noFill/>
          <a:ln w="19050" cap="flat" cmpd="sng">
            <a:solidFill>
              <a:schemeClr val="dk2"/>
            </a:solidFill>
            <a:prstDash val="solid"/>
            <a:round/>
            <a:headEnd type="none" w="med" len="med"/>
            <a:tailEnd type="triangle" w="med" len="med"/>
          </a:ln>
        </p:spPr>
      </p:cxnSp>
      <p:cxnSp>
        <p:nvCxnSpPr>
          <p:cNvPr id="367" name="Google Shape;367;p28"/>
          <p:cNvCxnSpPr>
            <a:endCxn id="368" idx="0"/>
          </p:cNvCxnSpPr>
          <p:nvPr/>
        </p:nvCxnSpPr>
        <p:spPr>
          <a:xfrm rot="5400000">
            <a:off x="1612950" y="3138450"/>
            <a:ext cx="620700" cy="265200"/>
          </a:xfrm>
          <a:prstGeom prst="curvedConnector3">
            <a:avLst>
              <a:gd name="adj1" fmla="val 50000"/>
            </a:avLst>
          </a:prstGeom>
          <a:noFill/>
          <a:ln w="19050" cap="flat" cmpd="sng">
            <a:solidFill>
              <a:srgbClr val="666666"/>
            </a:solidFill>
            <a:prstDash val="solid"/>
            <a:round/>
            <a:headEnd type="oval" w="med" len="med"/>
            <a:tailEnd type="triangle" w="med" len="med"/>
          </a:ln>
        </p:spPr>
      </p:cxnSp>
      <p:sp>
        <p:nvSpPr>
          <p:cNvPr id="368" name="Google Shape;368;p28"/>
          <p:cNvSpPr txBox="1"/>
          <p:nvPr/>
        </p:nvSpPr>
        <p:spPr>
          <a:xfrm>
            <a:off x="990600" y="3581400"/>
            <a:ext cx="1600200" cy="9144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CSSSelectorList</a:t>
            </a:r>
            <a:endParaRPr>
              <a:solidFill>
                <a:srgbClr val="0000FF"/>
              </a:solidFill>
              <a:latin typeface="Droid Sans"/>
              <a:ea typeface="Droid Sans"/>
              <a:cs typeface="Droid Sans"/>
              <a:sym typeface="Droid Sans"/>
            </a:endParaRPr>
          </a:p>
        </p:txBody>
      </p:sp>
      <p:sp>
        <p:nvSpPr>
          <p:cNvPr id="369" name="Google Shape;369;p28"/>
          <p:cNvSpPr txBox="1"/>
          <p:nvPr/>
        </p:nvSpPr>
        <p:spPr>
          <a:xfrm>
            <a:off x="6400800" y="1156200"/>
            <a:ext cx="23622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666666"/>
                </a:solidFill>
                <a:latin typeface="Consolas"/>
                <a:ea typeface="Consolas"/>
                <a:cs typeface="Consolas"/>
                <a:sym typeface="Consolas"/>
              </a:rPr>
              <a:t>css_properties.json5</a:t>
            </a:r>
            <a:endParaRPr sz="1200">
              <a:solidFill>
                <a:srgbClr val="666666"/>
              </a:solidFill>
              <a:latin typeface="Consolas"/>
              <a:ea typeface="Consolas"/>
              <a:cs typeface="Consolas"/>
              <a:sym typeface="Consolas"/>
            </a:endParaRPr>
          </a:p>
        </p:txBody>
      </p:sp>
      <p:sp>
        <p:nvSpPr>
          <p:cNvPr id="370" name="Google Shape;370;p28"/>
          <p:cNvSpPr txBox="1"/>
          <p:nvPr/>
        </p:nvSpPr>
        <p:spPr>
          <a:xfrm>
            <a:off x="5943600" y="1620000"/>
            <a:ext cx="2819400" cy="298200"/>
          </a:xfrm>
          <a:prstGeom prst="rect">
            <a:avLst/>
          </a:prstGeom>
          <a:solidFill>
            <a:srgbClr val="EAD1D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err="1">
                <a:solidFill>
                  <a:srgbClr val="980000"/>
                </a:solidFill>
                <a:latin typeface="Consolas"/>
                <a:ea typeface="Consolas"/>
                <a:cs typeface="Consolas"/>
                <a:sym typeface="Consolas"/>
              </a:rPr>
              <a:t>make_css_property_subclasses.py</a:t>
            </a:r>
            <a:endParaRPr sz="1200" dirty="0">
              <a:solidFill>
                <a:srgbClr val="980000"/>
              </a:solidFill>
              <a:latin typeface="Consolas"/>
              <a:ea typeface="Consolas"/>
              <a:cs typeface="Consolas"/>
              <a:sym typeface="Consolas"/>
            </a:endParaRPr>
          </a:p>
        </p:txBody>
      </p:sp>
      <p:sp>
        <p:nvSpPr>
          <p:cNvPr id="371" name="Google Shape;371;p28"/>
          <p:cNvSpPr txBox="1"/>
          <p:nvPr/>
        </p:nvSpPr>
        <p:spPr>
          <a:xfrm>
            <a:off x="6705600" y="2064000"/>
            <a:ext cx="20574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666666"/>
                </a:solidFill>
                <a:latin typeface="Consolas"/>
                <a:ea typeface="Consolas"/>
                <a:cs typeface="Consolas"/>
                <a:sym typeface="Consolas"/>
              </a:rPr>
              <a:t>longhands.h</a:t>
            </a:r>
            <a:endParaRPr sz="1200">
              <a:solidFill>
                <a:srgbClr val="666666"/>
              </a:solidFill>
              <a:latin typeface="Consolas"/>
              <a:ea typeface="Consolas"/>
              <a:cs typeface="Consolas"/>
              <a:sym typeface="Consolas"/>
            </a:endParaRPr>
          </a:p>
        </p:txBody>
      </p:sp>
      <p:cxnSp>
        <p:nvCxnSpPr>
          <p:cNvPr id="372" name="Google Shape;372;p28"/>
          <p:cNvCxnSpPr/>
          <p:nvPr/>
        </p:nvCxnSpPr>
        <p:spPr>
          <a:xfrm rot="10800000" flipH="1">
            <a:off x="7239000" y="2400900"/>
            <a:ext cx="951300" cy="1028100"/>
          </a:xfrm>
          <a:prstGeom prst="straightConnector1">
            <a:avLst/>
          </a:prstGeom>
          <a:noFill/>
          <a:ln w="19050" cap="flat" cmpd="sng">
            <a:solidFill>
              <a:srgbClr val="666666"/>
            </a:solidFill>
            <a:prstDash val="dot"/>
            <a:round/>
            <a:headEnd type="none" w="med" len="med"/>
            <a:tailEnd type="triangle" w="med" len="med"/>
          </a:ln>
        </p:spPr>
      </p:cxnSp>
      <p:sp>
        <p:nvSpPr>
          <p:cNvPr id="373" name="Google Shape;373;p28"/>
          <p:cNvSpPr txBox="1"/>
          <p:nvPr/>
        </p:nvSpPr>
        <p:spPr>
          <a:xfrm>
            <a:off x="1219200" y="39624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Droid Sans"/>
              <a:ea typeface="Droid Sans"/>
              <a:cs typeface="Droid Sans"/>
              <a:sym typeface="Droid Sans"/>
            </a:endParaRPr>
          </a:p>
        </p:txBody>
      </p:sp>
      <p:sp>
        <p:nvSpPr>
          <p:cNvPr id="374" name="Google Shape;374;p28"/>
          <p:cNvSpPr txBox="1"/>
          <p:nvPr/>
        </p:nvSpPr>
        <p:spPr>
          <a:xfrm>
            <a:off x="1295400" y="40386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CSSSelector</a:t>
            </a:r>
            <a:endParaRPr>
              <a:solidFill>
                <a:srgbClr val="0000FF"/>
              </a:solidFill>
              <a:latin typeface="Droid Sans"/>
              <a:ea typeface="Droid Sans"/>
              <a:cs typeface="Droid Sans"/>
              <a:sym typeface="Droid Sans"/>
            </a:endParaRPr>
          </a:p>
        </p:txBody>
      </p:sp>
      <p:cxnSp>
        <p:nvCxnSpPr>
          <p:cNvPr id="375" name="Google Shape;375;p28"/>
          <p:cNvCxnSpPr>
            <a:endCxn id="362" idx="1"/>
          </p:cNvCxnSpPr>
          <p:nvPr/>
        </p:nvCxnSpPr>
        <p:spPr>
          <a:xfrm rot="10800000" flipH="1">
            <a:off x="4794300" y="4267200"/>
            <a:ext cx="1073100" cy="98400"/>
          </a:xfrm>
          <a:prstGeom prst="curvedConnector3">
            <a:avLst>
              <a:gd name="adj1" fmla="val 50000"/>
            </a:avLst>
          </a:prstGeom>
          <a:noFill/>
          <a:ln w="19050" cap="flat" cmpd="sng">
            <a:solidFill>
              <a:srgbClr val="666666"/>
            </a:solidFill>
            <a:prstDash val="solid"/>
            <a:round/>
            <a:headEnd type="oval"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3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 index</a:t>
            </a:r>
            <a:r>
              <a:rPr lang="zh-CN" altLang="en-US" sz="3600" b="1" dirty="0">
                <a:solidFill>
                  <a:srgbClr val="434343"/>
                </a:solidFill>
                <a:latin typeface="Droid Sans"/>
                <a:ea typeface="Droid Sans"/>
                <a:cs typeface="Droid Sans"/>
                <a:sym typeface="Droid Sans"/>
              </a:rPr>
              <a:t>（样式索引）</a:t>
            </a:r>
            <a:r>
              <a:rPr lang="en-US" altLang="zh-CN" sz="1200" b="1" dirty="0">
                <a:solidFill>
                  <a:srgbClr val="434343"/>
                </a:solidFill>
                <a:latin typeface="Droid Sans"/>
                <a:ea typeface="Droid Sans"/>
                <a:cs typeface="Droid Sans"/>
                <a:sym typeface="Droid Sans"/>
              </a:rPr>
              <a:t>new add</a:t>
            </a:r>
            <a:endParaRPr lang="en" altLang="zh-CN" sz="1200" dirty="0"/>
          </a:p>
        </p:txBody>
      </p:sp>
      <p:pic>
        <p:nvPicPr>
          <p:cNvPr id="5" name="图片 4">
            <a:extLst>
              <a:ext uri="{FF2B5EF4-FFF2-40B4-BE49-F238E27FC236}">
                <a16:creationId xmlns:a16="http://schemas.microsoft.com/office/drawing/2014/main" id="{F3A19E6C-4EB2-7A45-8B62-585D1493A923}"/>
              </a:ext>
            </a:extLst>
          </p:cNvPr>
          <p:cNvPicPr>
            <a:picLocks noChangeAspect="1"/>
          </p:cNvPicPr>
          <p:nvPr/>
        </p:nvPicPr>
        <p:blipFill>
          <a:blip r:embed="rId3"/>
          <a:stretch>
            <a:fillRect/>
          </a:stretch>
        </p:blipFill>
        <p:spPr>
          <a:xfrm>
            <a:off x="3013" y="1162812"/>
            <a:ext cx="9144000" cy="3779409"/>
          </a:xfrm>
          <a:prstGeom prst="rect">
            <a:avLst/>
          </a:prstGeom>
        </p:spPr>
      </p:pic>
    </p:spTree>
    <p:extLst>
      <p:ext uri="{BB962C8B-B14F-4D97-AF65-F5344CB8AC3E}">
        <p14:creationId xmlns:p14="http://schemas.microsoft.com/office/powerpoint/2010/main" val="2928825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p:nvPr/>
        </p:nvSpPr>
        <p:spPr>
          <a:xfrm>
            <a:off x="2483050" y="1447800"/>
            <a:ext cx="533400" cy="35814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txBox="1"/>
          <p:nvPr/>
        </p:nvSpPr>
        <p:spPr>
          <a:xfrm>
            <a:off x="334800"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 calculation</a:t>
            </a:r>
            <a:r>
              <a:rPr lang="zh-CN" altLang="en-US" sz="3600" b="1" dirty="0">
                <a:solidFill>
                  <a:srgbClr val="434343"/>
                </a:solidFill>
                <a:latin typeface="Droid Sans"/>
                <a:ea typeface="Droid Sans"/>
                <a:cs typeface="Droid Sans"/>
                <a:sym typeface="Droid Sans"/>
              </a:rPr>
              <a:t> （样式计算）</a:t>
            </a:r>
            <a:endParaRPr lang="en" altLang="zh-CN" dirty="0"/>
          </a:p>
        </p:txBody>
      </p:sp>
      <p:sp>
        <p:nvSpPr>
          <p:cNvPr id="383" name="Google Shape;383;p29"/>
          <p:cNvSpPr txBox="1"/>
          <p:nvPr/>
        </p:nvSpPr>
        <p:spPr>
          <a:xfrm>
            <a:off x="304800" y="1724075"/>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384" name="Google Shape;384;p29"/>
          <p:cNvSpPr txBox="1"/>
          <p:nvPr/>
        </p:nvSpPr>
        <p:spPr>
          <a:xfrm>
            <a:off x="533400" y="21050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85" name="Google Shape;385;p29"/>
          <p:cNvSpPr txBox="1"/>
          <p:nvPr/>
        </p:nvSpPr>
        <p:spPr>
          <a:xfrm>
            <a:off x="762000" y="24860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86" name="Google Shape;386;p29"/>
          <p:cNvSpPr txBox="1"/>
          <p:nvPr/>
        </p:nvSpPr>
        <p:spPr>
          <a:xfrm>
            <a:off x="990600" y="2867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87" name="Google Shape;387;p29"/>
          <p:cNvSpPr txBox="1"/>
          <p:nvPr/>
        </p:nvSpPr>
        <p:spPr>
          <a:xfrm>
            <a:off x="1219200" y="32480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8" name="Google Shape;388;p29"/>
          <p:cNvSpPr txBox="1"/>
          <p:nvPr/>
        </p:nvSpPr>
        <p:spPr>
          <a:xfrm>
            <a:off x="1219200" y="40100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9" name="Google Shape;389;p29"/>
          <p:cNvSpPr txBox="1"/>
          <p:nvPr/>
        </p:nvSpPr>
        <p:spPr>
          <a:xfrm>
            <a:off x="1447800" y="3629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90" name="Google Shape;390;p29"/>
          <p:cNvSpPr txBox="1"/>
          <p:nvPr/>
        </p:nvSpPr>
        <p:spPr>
          <a:xfrm>
            <a:off x="1447800" y="4391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91" name="Google Shape;391;p29"/>
          <p:cNvCxnSpPr>
            <a:endCxn id="384" idx="1"/>
          </p:cNvCxnSpPr>
          <p:nvPr/>
        </p:nvCxnSpPr>
        <p:spPr>
          <a:xfrm rot="-5400000" flipH="1">
            <a:off x="348000" y="2072075"/>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392" name="Google Shape;392;p29"/>
          <p:cNvCxnSpPr>
            <a:endCxn id="385" idx="1"/>
          </p:cNvCxnSpPr>
          <p:nvPr/>
        </p:nvCxnSpPr>
        <p:spPr>
          <a:xfrm rot="-5400000" flipH="1">
            <a:off x="570150" y="2446625"/>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393" name="Google Shape;393;p29"/>
          <p:cNvCxnSpPr>
            <a:endCxn id="386" idx="1"/>
          </p:cNvCxnSpPr>
          <p:nvPr/>
        </p:nvCxnSpPr>
        <p:spPr>
          <a:xfrm rot="-5400000" flipH="1">
            <a:off x="801900" y="2830775"/>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394" name="Google Shape;394;p29"/>
          <p:cNvCxnSpPr>
            <a:endCxn id="387" idx="1"/>
          </p:cNvCxnSpPr>
          <p:nvPr/>
        </p:nvCxnSpPr>
        <p:spPr>
          <a:xfrm rot="-5400000" flipH="1">
            <a:off x="1038600" y="3219875"/>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395" name="Google Shape;395;p29"/>
          <p:cNvCxnSpPr>
            <a:endCxn id="389" idx="1"/>
          </p:cNvCxnSpPr>
          <p:nvPr/>
        </p:nvCxnSpPr>
        <p:spPr>
          <a:xfrm rot="-5400000" flipH="1">
            <a:off x="1260750" y="3594425"/>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396" name="Google Shape;396;p29"/>
          <p:cNvCxnSpPr>
            <a:endCxn id="390" idx="1"/>
          </p:cNvCxnSpPr>
          <p:nvPr/>
        </p:nvCxnSpPr>
        <p:spPr>
          <a:xfrm rot="-5400000" flipH="1">
            <a:off x="1260000" y="4355675"/>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397" name="Google Shape;397;p29"/>
          <p:cNvCxnSpPr>
            <a:endCxn id="388" idx="1"/>
          </p:cNvCxnSpPr>
          <p:nvPr/>
        </p:nvCxnSpPr>
        <p:spPr>
          <a:xfrm rot="-5400000" flipH="1">
            <a:off x="662400" y="3605675"/>
            <a:ext cx="977100" cy="136500"/>
          </a:xfrm>
          <a:prstGeom prst="curvedConnector2">
            <a:avLst/>
          </a:prstGeom>
          <a:noFill/>
          <a:ln w="19050" cap="flat" cmpd="sng">
            <a:solidFill>
              <a:schemeClr val="dk2"/>
            </a:solidFill>
            <a:prstDash val="solid"/>
            <a:round/>
            <a:headEnd type="none" w="med" len="med"/>
            <a:tailEnd type="none" w="med" len="med"/>
          </a:ln>
        </p:spPr>
      </p:cxnSp>
      <p:sp>
        <p:nvSpPr>
          <p:cNvPr id="398" name="Google Shape;398;p29"/>
          <p:cNvSpPr txBox="1"/>
          <p:nvPr/>
        </p:nvSpPr>
        <p:spPr>
          <a:xfrm>
            <a:off x="845950" y="1133100"/>
            <a:ext cx="2932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Document::</a:t>
            </a:r>
            <a:r>
              <a:rPr lang="en" sz="1800" b="1">
                <a:latin typeface="Consolas"/>
                <a:ea typeface="Consolas"/>
                <a:cs typeface="Consolas"/>
                <a:sym typeface="Consolas"/>
              </a:rPr>
              <a:t>UpdateStyle</a:t>
            </a:r>
            <a:endParaRPr sz="1800" b="1">
              <a:solidFill>
                <a:srgbClr val="0000FF"/>
              </a:solidFill>
              <a:latin typeface="Consolas"/>
              <a:ea typeface="Consolas"/>
              <a:cs typeface="Consolas"/>
              <a:sym typeface="Consolas"/>
            </a:endParaRPr>
          </a:p>
        </p:txBody>
      </p:sp>
      <p:sp>
        <p:nvSpPr>
          <p:cNvPr id="399" name="Google Shape;399;p29"/>
          <p:cNvSpPr txBox="1"/>
          <p:nvPr/>
        </p:nvSpPr>
        <p:spPr>
          <a:xfrm>
            <a:off x="2388850" y="17526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0" name="Google Shape;400;p29"/>
          <p:cNvSpPr txBox="1"/>
          <p:nvPr/>
        </p:nvSpPr>
        <p:spPr>
          <a:xfrm>
            <a:off x="2388850" y="2139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1" name="Google Shape;401;p29"/>
          <p:cNvSpPr txBox="1"/>
          <p:nvPr/>
        </p:nvSpPr>
        <p:spPr>
          <a:xfrm>
            <a:off x="2388850" y="2520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2" name="Google Shape;402;p29"/>
          <p:cNvSpPr txBox="1"/>
          <p:nvPr/>
        </p:nvSpPr>
        <p:spPr>
          <a:xfrm>
            <a:off x="2388850" y="2901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err="1">
                <a:latin typeface="Consolas"/>
                <a:ea typeface="Consolas"/>
                <a:cs typeface="Consolas"/>
                <a:sym typeface="Consolas"/>
              </a:rPr>
              <a:t>ComputedStyle</a:t>
            </a:r>
            <a:endParaRPr sz="1200" dirty="0">
              <a:solidFill>
                <a:srgbClr val="0000FF"/>
              </a:solidFill>
              <a:latin typeface="Consolas"/>
              <a:ea typeface="Consolas"/>
              <a:cs typeface="Consolas"/>
              <a:sym typeface="Consolas"/>
            </a:endParaRPr>
          </a:p>
        </p:txBody>
      </p:sp>
      <p:sp>
        <p:nvSpPr>
          <p:cNvPr id="403" name="Google Shape;403;p29"/>
          <p:cNvSpPr txBox="1"/>
          <p:nvPr/>
        </p:nvSpPr>
        <p:spPr>
          <a:xfrm>
            <a:off x="2388850" y="3282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err="1">
                <a:latin typeface="Consolas"/>
                <a:ea typeface="Consolas"/>
                <a:cs typeface="Consolas"/>
                <a:sym typeface="Consolas"/>
              </a:rPr>
              <a:t>ComputedStyle</a:t>
            </a:r>
            <a:endParaRPr sz="1200" dirty="0">
              <a:solidFill>
                <a:srgbClr val="0000FF"/>
              </a:solidFill>
              <a:latin typeface="Consolas"/>
              <a:ea typeface="Consolas"/>
              <a:cs typeface="Consolas"/>
              <a:sym typeface="Consolas"/>
            </a:endParaRPr>
          </a:p>
        </p:txBody>
      </p:sp>
      <p:sp>
        <p:nvSpPr>
          <p:cNvPr id="404" name="Google Shape;404;p29"/>
          <p:cNvSpPr txBox="1"/>
          <p:nvPr/>
        </p:nvSpPr>
        <p:spPr>
          <a:xfrm>
            <a:off x="2388850" y="36576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5" name="Google Shape;405;p29"/>
          <p:cNvSpPr txBox="1"/>
          <p:nvPr/>
        </p:nvSpPr>
        <p:spPr>
          <a:xfrm>
            <a:off x="2388850" y="4044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6" name="Google Shape;406;p29"/>
          <p:cNvSpPr txBox="1"/>
          <p:nvPr/>
        </p:nvSpPr>
        <p:spPr>
          <a:xfrm>
            <a:off x="2388850" y="4425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cxnSp>
        <p:nvCxnSpPr>
          <p:cNvPr id="407" name="Google Shape;407;p29"/>
          <p:cNvCxnSpPr>
            <a:stCxn id="383" idx="3"/>
            <a:endCxn id="399" idx="1"/>
          </p:cNvCxnSpPr>
          <p:nvPr/>
        </p:nvCxnSpPr>
        <p:spPr>
          <a:xfrm rot="10800000" flipH="1">
            <a:off x="1738200" y="1863875"/>
            <a:ext cx="650700" cy="1260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29"/>
          <p:cNvCxnSpPr>
            <a:stCxn id="384" idx="3"/>
            <a:endCxn id="400" idx="1"/>
          </p:cNvCxnSpPr>
          <p:nvPr/>
        </p:nvCxnSpPr>
        <p:spPr>
          <a:xfrm rot="10800000" flipH="1">
            <a:off x="1371600" y="2251175"/>
            <a:ext cx="1017300" cy="630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29"/>
          <p:cNvCxnSpPr>
            <a:stCxn id="385" idx="3"/>
            <a:endCxn id="401" idx="1"/>
          </p:cNvCxnSpPr>
          <p:nvPr/>
        </p:nvCxnSpPr>
        <p:spPr>
          <a:xfrm rot="10800000" flipH="1">
            <a:off x="1600200" y="2632175"/>
            <a:ext cx="788700" cy="630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p29"/>
          <p:cNvCxnSpPr>
            <a:endCxn id="402" idx="1"/>
          </p:cNvCxnSpPr>
          <p:nvPr/>
        </p:nvCxnSpPr>
        <p:spPr>
          <a:xfrm rot="10800000" flipH="1">
            <a:off x="1676350" y="3013050"/>
            <a:ext cx="712500" cy="6300"/>
          </a:xfrm>
          <a:prstGeom prst="straightConnector1">
            <a:avLst/>
          </a:prstGeom>
          <a:noFill/>
          <a:ln w="9525" cap="flat" cmpd="sng">
            <a:solidFill>
              <a:schemeClr val="dk2"/>
            </a:solidFill>
            <a:prstDash val="solid"/>
            <a:round/>
            <a:headEnd type="none" w="med" len="med"/>
            <a:tailEnd type="triangle" w="med" len="med"/>
          </a:ln>
        </p:spPr>
      </p:cxnSp>
      <p:cxnSp>
        <p:nvCxnSpPr>
          <p:cNvPr id="411" name="Google Shape;411;p29"/>
          <p:cNvCxnSpPr>
            <a:stCxn id="387" idx="3"/>
            <a:endCxn id="403" idx="1"/>
          </p:cNvCxnSpPr>
          <p:nvPr/>
        </p:nvCxnSpPr>
        <p:spPr>
          <a:xfrm rot="10800000" flipH="1">
            <a:off x="1752600" y="3394175"/>
            <a:ext cx="636300" cy="6300"/>
          </a:xfrm>
          <a:prstGeom prst="straightConnector1">
            <a:avLst/>
          </a:prstGeom>
          <a:noFill/>
          <a:ln w="9525" cap="flat" cmpd="sng">
            <a:solidFill>
              <a:schemeClr val="dk2"/>
            </a:solidFill>
            <a:prstDash val="solid"/>
            <a:round/>
            <a:headEnd type="none" w="med" len="med"/>
            <a:tailEnd type="triangle" w="med" len="med"/>
          </a:ln>
        </p:spPr>
      </p:cxnSp>
      <p:cxnSp>
        <p:nvCxnSpPr>
          <p:cNvPr id="412" name="Google Shape;412;p29"/>
          <p:cNvCxnSpPr>
            <a:stCxn id="389" idx="3"/>
            <a:endCxn id="404" idx="1"/>
          </p:cNvCxnSpPr>
          <p:nvPr/>
        </p:nvCxnSpPr>
        <p:spPr>
          <a:xfrm rot="10800000" flipH="1">
            <a:off x="2133600" y="3768875"/>
            <a:ext cx="255300" cy="12600"/>
          </a:xfrm>
          <a:prstGeom prst="straightConnector1">
            <a:avLst/>
          </a:prstGeom>
          <a:noFill/>
          <a:ln w="9525" cap="flat" cmpd="sng">
            <a:solidFill>
              <a:schemeClr val="dk2"/>
            </a:solidFill>
            <a:prstDash val="solid"/>
            <a:round/>
            <a:headEnd type="none" w="med" len="med"/>
            <a:tailEnd type="triangle" w="med" len="med"/>
          </a:ln>
        </p:spPr>
      </p:cxnSp>
      <p:cxnSp>
        <p:nvCxnSpPr>
          <p:cNvPr id="413" name="Google Shape;413;p29"/>
          <p:cNvCxnSpPr>
            <a:stCxn id="388" idx="3"/>
            <a:endCxn id="405" idx="1"/>
          </p:cNvCxnSpPr>
          <p:nvPr/>
        </p:nvCxnSpPr>
        <p:spPr>
          <a:xfrm rot="10800000" flipH="1">
            <a:off x="1752600" y="4156175"/>
            <a:ext cx="636300" cy="6300"/>
          </a:xfrm>
          <a:prstGeom prst="straightConnector1">
            <a:avLst/>
          </a:prstGeom>
          <a:noFill/>
          <a:ln w="9525" cap="flat" cmpd="sng">
            <a:solidFill>
              <a:schemeClr val="dk2"/>
            </a:solidFill>
            <a:prstDash val="solid"/>
            <a:round/>
            <a:headEnd type="none" w="med" len="med"/>
            <a:tailEnd type="triangle" w="med" len="med"/>
          </a:ln>
        </p:spPr>
      </p:cxnSp>
      <p:cxnSp>
        <p:nvCxnSpPr>
          <p:cNvPr id="414" name="Google Shape;414;p29"/>
          <p:cNvCxnSpPr>
            <a:stCxn id="390" idx="3"/>
            <a:endCxn id="406" idx="1"/>
          </p:cNvCxnSpPr>
          <p:nvPr/>
        </p:nvCxnSpPr>
        <p:spPr>
          <a:xfrm rot="10800000" flipH="1">
            <a:off x="2133600" y="4537175"/>
            <a:ext cx="255300" cy="6300"/>
          </a:xfrm>
          <a:prstGeom prst="straightConnector1">
            <a:avLst/>
          </a:prstGeom>
          <a:noFill/>
          <a:ln w="9525" cap="flat" cmpd="sng">
            <a:solidFill>
              <a:schemeClr val="dk2"/>
            </a:solidFill>
            <a:prstDash val="solid"/>
            <a:round/>
            <a:headEnd type="none" w="med" len="med"/>
            <a:tailEnd type="triangle" w="med" len="med"/>
          </a:ln>
        </p:spPr>
      </p:cxnSp>
      <p:sp>
        <p:nvSpPr>
          <p:cNvPr id="415" name="Google Shape;415;p29"/>
          <p:cNvSpPr txBox="1"/>
          <p:nvPr/>
        </p:nvSpPr>
        <p:spPr>
          <a:xfrm>
            <a:off x="5370575" y="2286000"/>
            <a:ext cx="2209800" cy="1905000"/>
          </a:xfrm>
          <a:prstGeom prst="rect">
            <a:avLst/>
          </a:prstGeom>
          <a:solidFill>
            <a:srgbClr val="CFE2F3"/>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err="1">
                <a:latin typeface="Consolas"/>
                <a:ea typeface="Consolas"/>
                <a:cs typeface="Consolas"/>
                <a:sym typeface="Consolas"/>
              </a:rPr>
              <a:t>ComputedStyle</a:t>
            </a:r>
            <a:r>
              <a:rPr lang="en" sz="1800" dirty="0">
                <a:latin typeface="Consolas"/>
                <a:ea typeface="Consolas"/>
                <a:cs typeface="Consolas"/>
                <a:sym typeface="Consolas"/>
              </a:rPr>
              <a:t> {</a:t>
            </a:r>
            <a:endParaRPr sz="18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a:t>
            </a:r>
            <a:r>
              <a:rPr lang="en" sz="1200" dirty="0" err="1">
                <a:latin typeface="Consolas"/>
                <a:ea typeface="Consolas"/>
                <a:cs typeface="Consolas"/>
                <a:sym typeface="Consolas"/>
              </a:rPr>
              <a:t>fontWeight</a:t>
            </a:r>
            <a:r>
              <a:rPr lang="en" sz="1200" dirty="0">
                <a:latin typeface="Consolas"/>
                <a:ea typeface="Consolas"/>
                <a:cs typeface="Consolas"/>
                <a:sym typeface="Consolas"/>
              </a:rPr>
              <a:t>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a:t>
            </a:r>
            <a:r>
              <a:rPr lang="en" sz="1200" dirty="0" err="1">
                <a:latin typeface="Consolas"/>
                <a:ea typeface="Consolas"/>
                <a:cs typeface="Consolas"/>
                <a:sym typeface="Consolas"/>
              </a:rPr>
              <a:t>marginLeft</a:t>
            </a:r>
            <a:r>
              <a:rPr lang="en" sz="1200" dirty="0">
                <a:latin typeface="Consolas"/>
                <a:ea typeface="Consolas"/>
                <a:cs typeface="Consolas"/>
                <a:sym typeface="Consolas"/>
              </a:rPr>
              <a:t>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outline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transform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background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a:t>
            </a:r>
            <a:br>
              <a:rPr lang="en" sz="1800" dirty="0">
                <a:latin typeface="Consolas"/>
                <a:ea typeface="Consolas"/>
                <a:cs typeface="Consolas"/>
                <a:sym typeface="Consolas"/>
              </a:rPr>
            </a:br>
            <a:r>
              <a:rPr lang="en" sz="1800" dirty="0">
                <a:latin typeface="Consolas"/>
                <a:ea typeface="Consolas"/>
                <a:cs typeface="Consolas"/>
                <a:sym typeface="Consolas"/>
              </a:rPr>
              <a:t>}</a:t>
            </a:r>
            <a:endParaRPr sz="1800" dirty="0">
              <a:latin typeface="Consolas"/>
              <a:ea typeface="Consolas"/>
              <a:cs typeface="Consolas"/>
              <a:sym typeface="Consolas"/>
            </a:endParaRPr>
          </a:p>
        </p:txBody>
      </p:sp>
      <p:sp>
        <p:nvSpPr>
          <p:cNvPr id="416" name="Google Shape;416;p29"/>
          <p:cNvSpPr txBox="1"/>
          <p:nvPr/>
        </p:nvSpPr>
        <p:spPr>
          <a:xfrm>
            <a:off x="4465050" y="4227750"/>
            <a:ext cx="4153500" cy="7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Style recalc</a:t>
            </a:r>
            <a:r>
              <a:rPr lang="en" i="1">
                <a:latin typeface="Droid Serif"/>
                <a:ea typeface="Droid Serif"/>
                <a:cs typeface="Droid Serif"/>
                <a:sym typeface="Droid Serif"/>
              </a:rPr>
              <a:t>: for every node in the DOM tree, compute the value of every style property.</a:t>
            </a:r>
            <a:endParaRPr i="1">
              <a:latin typeface="Droid Serif"/>
              <a:ea typeface="Droid Serif"/>
              <a:cs typeface="Droid Serif"/>
              <a:sym typeface="Droid Serif"/>
            </a:endParaRPr>
          </a:p>
        </p:txBody>
      </p:sp>
      <p:sp>
        <p:nvSpPr>
          <p:cNvPr id="417" name="Google Shape;417;p29"/>
          <p:cNvSpPr txBox="1"/>
          <p:nvPr/>
        </p:nvSpPr>
        <p:spPr>
          <a:xfrm>
            <a:off x="4193350" y="1553675"/>
            <a:ext cx="40632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StyleResolver::</a:t>
            </a:r>
            <a:r>
              <a:rPr lang="en" sz="1800" b="1">
                <a:latin typeface="Consolas"/>
                <a:ea typeface="Consolas"/>
                <a:cs typeface="Consolas"/>
                <a:sym typeface="Consolas"/>
              </a:rPr>
              <a:t>StyleForElement</a:t>
            </a:r>
            <a:endParaRPr sz="1800" b="1">
              <a:solidFill>
                <a:srgbClr val="0000FF"/>
              </a:solidFill>
              <a:latin typeface="Consolas"/>
              <a:ea typeface="Consolas"/>
              <a:cs typeface="Consolas"/>
              <a:sym typeface="Consolas"/>
            </a:endParaRPr>
          </a:p>
        </p:txBody>
      </p:sp>
      <p:cxnSp>
        <p:nvCxnSpPr>
          <p:cNvPr id="418" name="Google Shape;418;p29"/>
          <p:cNvCxnSpPr>
            <a:stCxn id="398" idx="3"/>
            <a:endCxn id="417" idx="1"/>
          </p:cNvCxnSpPr>
          <p:nvPr/>
        </p:nvCxnSpPr>
        <p:spPr>
          <a:xfrm>
            <a:off x="3778450" y="1366650"/>
            <a:ext cx="414900" cy="420600"/>
          </a:xfrm>
          <a:prstGeom prst="straightConnector1">
            <a:avLst/>
          </a:prstGeom>
          <a:noFill/>
          <a:ln w="19050" cap="flat" cmpd="sng">
            <a:solidFill>
              <a:schemeClr val="dk2"/>
            </a:solidFill>
            <a:prstDash val="solid"/>
            <a:round/>
            <a:headEnd type="none" w="med" len="med"/>
            <a:tailEnd type="triangle" w="med" len="med"/>
          </a:ln>
        </p:spPr>
      </p:cxnSp>
      <p:cxnSp>
        <p:nvCxnSpPr>
          <p:cNvPr id="419" name="Google Shape;419;p29"/>
          <p:cNvCxnSpPr>
            <a:endCxn id="415" idx="1"/>
          </p:cNvCxnSpPr>
          <p:nvPr/>
        </p:nvCxnSpPr>
        <p:spPr>
          <a:xfrm>
            <a:off x="4496675" y="2027400"/>
            <a:ext cx="873900" cy="1211100"/>
          </a:xfrm>
          <a:prstGeom prst="straightConnector1">
            <a:avLst/>
          </a:prstGeom>
          <a:noFill/>
          <a:ln w="19050" cap="flat" cmpd="sng">
            <a:solidFill>
              <a:schemeClr val="dk2"/>
            </a:solidFill>
            <a:prstDash val="solid"/>
            <a:round/>
            <a:headEnd type="none" w="med" len="med"/>
            <a:tailEnd type="triangle" w="med" len="med"/>
          </a:ln>
        </p:spPr>
      </p:cxnSp>
      <p:cxnSp>
        <p:nvCxnSpPr>
          <p:cNvPr id="420" name="Google Shape;420;p29"/>
          <p:cNvCxnSpPr>
            <a:stCxn id="421" idx="2"/>
            <a:endCxn id="417" idx="0"/>
          </p:cNvCxnSpPr>
          <p:nvPr/>
        </p:nvCxnSpPr>
        <p:spPr>
          <a:xfrm flipH="1">
            <a:off x="6224950" y="1231475"/>
            <a:ext cx="42000" cy="322200"/>
          </a:xfrm>
          <a:prstGeom prst="straightConnector1">
            <a:avLst/>
          </a:prstGeom>
          <a:noFill/>
          <a:ln w="19050" cap="flat" cmpd="sng">
            <a:solidFill>
              <a:schemeClr val="dk2"/>
            </a:solidFill>
            <a:prstDash val="solid"/>
            <a:round/>
            <a:headEnd type="none" w="med" len="med"/>
            <a:tailEnd type="triangle" w="med" len="med"/>
          </a:ln>
        </p:spPr>
      </p:cxnSp>
      <p:sp>
        <p:nvSpPr>
          <p:cNvPr id="422" name="Google Shape;422;p29"/>
          <p:cNvSpPr txBox="1"/>
          <p:nvPr/>
        </p:nvSpPr>
        <p:spPr>
          <a:xfrm>
            <a:off x="5486400" y="6858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3" name="Google Shape;423;p29"/>
          <p:cNvSpPr txBox="1"/>
          <p:nvPr/>
        </p:nvSpPr>
        <p:spPr>
          <a:xfrm>
            <a:off x="5410200" y="7620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4" name="Google Shape;424;p29"/>
          <p:cNvSpPr txBox="1"/>
          <p:nvPr/>
        </p:nvSpPr>
        <p:spPr>
          <a:xfrm>
            <a:off x="5334000" y="8382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3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 </a:t>
            </a:r>
            <a:r>
              <a:rPr lang="en" altLang="zh-CN" sz="3600" b="1" dirty="0">
                <a:solidFill>
                  <a:srgbClr val="434343"/>
                </a:solidFill>
                <a:latin typeface="Droid Sans"/>
                <a:ea typeface="Droid Sans"/>
                <a:cs typeface="Droid Sans"/>
                <a:sym typeface="Droid Sans"/>
              </a:rPr>
              <a:t>calculation</a:t>
            </a:r>
            <a:r>
              <a:rPr lang="zh-CN" altLang="en-US" sz="3600" b="1" dirty="0">
                <a:solidFill>
                  <a:srgbClr val="434343"/>
                </a:solidFill>
                <a:latin typeface="Droid Sans"/>
                <a:ea typeface="Droid Sans"/>
                <a:cs typeface="Droid Sans"/>
                <a:sym typeface="Droid Sans"/>
              </a:rPr>
              <a:t>（样式计算）</a:t>
            </a:r>
            <a:r>
              <a:rPr lang="en-US" altLang="zh-CN" sz="1200" b="1" dirty="0">
                <a:solidFill>
                  <a:srgbClr val="434343"/>
                </a:solidFill>
                <a:latin typeface="Droid Sans"/>
                <a:ea typeface="Droid Sans"/>
                <a:cs typeface="Droid Sans"/>
                <a:sym typeface="Droid Sans"/>
              </a:rPr>
              <a:t>new add</a:t>
            </a:r>
            <a:endParaRPr lang="en" altLang="zh-CN" sz="1200" dirty="0"/>
          </a:p>
        </p:txBody>
      </p:sp>
      <p:pic>
        <p:nvPicPr>
          <p:cNvPr id="6" name="图片 5">
            <a:extLst>
              <a:ext uri="{FF2B5EF4-FFF2-40B4-BE49-F238E27FC236}">
                <a16:creationId xmlns:a16="http://schemas.microsoft.com/office/drawing/2014/main" id="{E662C574-D7E7-3E46-B770-6D29C7737013}"/>
              </a:ext>
            </a:extLst>
          </p:cNvPr>
          <p:cNvPicPr>
            <a:picLocks noChangeAspect="1"/>
          </p:cNvPicPr>
          <p:nvPr/>
        </p:nvPicPr>
        <p:blipFill>
          <a:blip r:embed="rId3"/>
          <a:stretch>
            <a:fillRect/>
          </a:stretch>
        </p:blipFill>
        <p:spPr>
          <a:xfrm>
            <a:off x="1359312" y="1007936"/>
            <a:ext cx="6411926" cy="3724419"/>
          </a:xfrm>
          <a:prstGeom prst="rect">
            <a:avLst/>
          </a:prstGeom>
        </p:spPr>
      </p:pic>
    </p:spTree>
    <p:extLst>
      <p:ext uri="{BB962C8B-B14F-4D97-AF65-F5344CB8AC3E}">
        <p14:creationId xmlns:p14="http://schemas.microsoft.com/office/powerpoint/2010/main" val="289856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14"/>
          <p:cNvPicPr preferRelativeResize="0"/>
          <p:nvPr/>
        </p:nvPicPr>
        <p:blipFill>
          <a:blip r:embed="rId3">
            <a:alphaModFix/>
          </a:blip>
          <a:stretch>
            <a:fillRect/>
          </a:stretch>
        </p:blipFill>
        <p:spPr>
          <a:xfrm>
            <a:off x="3286000" y="1574863"/>
            <a:ext cx="1388725" cy="931275"/>
          </a:xfrm>
          <a:prstGeom prst="rect">
            <a:avLst/>
          </a:prstGeom>
          <a:noFill/>
          <a:ln>
            <a:noFill/>
          </a:ln>
        </p:spPr>
      </p:pic>
      <p:cxnSp>
        <p:nvCxnSpPr>
          <p:cNvPr id="68" name="Google Shape;68;p14"/>
          <p:cNvCxnSpPr>
            <a:cxnSpLocks/>
            <a:stCxn id="12" idx="1"/>
            <a:endCxn id="67" idx="0"/>
          </p:cNvCxnSpPr>
          <p:nvPr/>
        </p:nvCxnSpPr>
        <p:spPr>
          <a:xfrm rot="10800000" flipV="1">
            <a:off x="3980364" y="604349"/>
            <a:ext cx="2247721" cy="970513"/>
          </a:xfrm>
          <a:prstGeom prst="bentConnector2">
            <a:avLst/>
          </a:prstGeom>
          <a:noFill/>
          <a:ln w="28575" cap="flat" cmpd="sng">
            <a:solidFill>
              <a:schemeClr val="dk2"/>
            </a:solidFill>
            <a:prstDash val="solid"/>
            <a:round/>
            <a:headEnd type="none" w="med" len="med"/>
            <a:tailEnd type="triangle" w="med" len="med"/>
          </a:ln>
        </p:spPr>
      </p:cxnSp>
      <p:sp>
        <p:nvSpPr>
          <p:cNvPr id="69" name="Google Shape;69;p14"/>
          <p:cNvSpPr txBox="1"/>
          <p:nvPr/>
        </p:nvSpPr>
        <p:spPr>
          <a:xfrm>
            <a:off x="4447299" y="1845350"/>
            <a:ext cx="1657167" cy="595476"/>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a:latin typeface="Consolas"/>
                <a:ea typeface="Consolas"/>
                <a:cs typeface="Consolas"/>
                <a:sym typeface="Consolas"/>
              </a:rPr>
              <a:t>85.0.4161.0</a:t>
            </a:r>
            <a:endParaRPr b="1" dirty="0">
              <a:latin typeface="Consolas"/>
              <a:ea typeface="Consolas"/>
              <a:cs typeface="Consolas"/>
              <a:sym typeface="Consolas"/>
            </a:endParaRPr>
          </a:p>
          <a:p>
            <a:pPr marL="0" lvl="0" indent="0" algn="r" rtl="0">
              <a:spcBef>
                <a:spcPts val="0"/>
              </a:spcBef>
              <a:spcAft>
                <a:spcPts val="0"/>
              </a:spcAft>
              <a:buNone/>
            </a:pPr>
            <a:r>
              <a:rPr lang="en" i="1" dirty="0">
                <a:latin typeface="Droid Serif"/>
                <a:ea typeface="Droid Serif"/>
                <a:cs typeface="Droid Serif"/>
                <a:sym typeface="Droid Serif"/>
              </a:rPr>
              <a:t>(June 2020)</a:t>
            </a:r>
            <a:endParaRPr i="1" dirty="0">
              <a:latin typeface="Droid Serif"/>
              <a:ea typeface="Droid Serif"/>
              <a:cs typeface="Droid Serif"/>
              <a:sym typeface="Droid Serif"/>
            </a:endParaRPr>
          </a:p>
        </p:txBody>
      </p:sp>
      <p:pic>
        <p:nvPicPr>
          <p:cNvPr id="70" name="Google Shape;70;p14"/>
          <p:cNvPicPr preferRelativeResize="0"/>
          <p:nvPr/>
        </p:nvPicPr>
        <p:blipFill>
          <a:blip r:embed="rId4">
            <a:alphaModFix/>
          </a:blip>
          <a:stretch>
            <a:fillRect/>
          </a:stretch>
        </p:blipFill>
        <p:spPr>
          <a:xfrm>
            <a:off x="5952700" y="2813275"/>
            <a:ext cx="2636674" cy="1692050"/>
          </a:xfrm>
          <a:prstGeom prst="rect">
            <a:avLst/>
          </a:prstGeom>
          <a:noFill/>
          <a:ln>
            <a:noFill/>
          </a:ln>
        </p:spPr>
      </p:pic>
      <p:pic>
        <p:nvPicPr>
          <p:cNvPr id="71" name="Google Shape;71;p14"/>
          <p:cNvPicPr preferRelativeResize="0"/>
          <p:nvPr/>
        </p:nvPicPr>
        <p:blipFill>
          <a:blip r:embed="rId5">
            <a:alphaModFix/>
          </a:blip>
          <a:stretch>
            <a:fillRect/>
          </a:stretch>
        </p:blipFill>
        <p:spPr>
          <a:xfrm>
            <a:off x="3118038" y="2813275"/>
            <a:ext cx="2538099" cy="1692050"/>
          </a:xfrm>
          <a:prstGeom prst="rect">
            <a:avLst/>
          </a:prstGeom>
          <a:noFill/>
          <a:ln>
            <a:noFill/>
          </a:ln>
        </p:spPr>
      </p:pic>
      <p:pic>
        <p:nvPicPr>
          <p:cNvPr id="72" name="Google Shape;72;p14"/>
          <p:cNvPicPr preferRelativeResize="0"/>
          <p:nvPr/>
        </p:nvPicPr>
        <p:blipFill>
          <a:blip r:embed="rId6">
            <a:alphaModFix/>
          </a:blip>
          <a:stretch>
            <a:fillRect/>
          </a:stretch>
        </p:blipFill>
        <p:spPr>
          <a:xfrm>
            <a:off x="514317" y="2813275"/>
            <a:ext cx="2307159" cy="1692052"/>
          </a:xfrm>
          <a:prstGeom prst="rect">
            <a:avLst/>
          </a:prstGeom>
          <a:noFill/>
          <a:ln>
            <a:noFill/>
          </a:ln>
        </p:spPr>
      </p:pic>
      <p:pic>
        <p:nvPicPr>
          <p:cNvPr id="73" name="Google Shape;73;p14"/>
          <p:cNvPicPr preferRelativeResize="0"/>
          <p:nvPr/>
        </p:nvPicPr>
        <p:blipFill>
          <a:blip r:embed="rId7">
            <a:alphaModFix/>
          </a:blip>
          <a:stretch>
            <a:fillRect/>
          </a:stretch>
        </p:blipFill>
        <p:spPr>
          <a:xfrm>
            <a:off x="3692713" y="2095700"/>
            <a:ext cx="1388725" cy="1388725"/>
          </a:xfrm>
          <a:prstGeom prst="rect">
            <a:avLst/>
          </a:prstGeom>
          <a:noFill/>
          <a:ln>
            <a:noFill/>
          </a:ln>
        </p:spPr>
      </p:pic>
      <p:sp>
        <p:nvSpPr>
          <p:cNvPr id="12" name="Google Shape;55;p13">
            <a:extLst>
              <a:ext uri="{FF2B5EF4-FFF2-40B4-BE49-F238E27FC236}">
                <a16:creationId xmlns:a16="http://schemas.microsoft.com/office/drawing/2014/main" id="{C038C433-688A-A946-8410-625D4CA3946B}"/>
              </a:ext>
            </a:extLst>
          </p:cNvPr>
          <p:cNvSpPr txBox="1"/>
          <p:nvPr/>
        </p:nvSpPr>
        <p:spPr>
          <a:xfrm>
            <a:off x="6228084" y="229537"/>
            <a:ext cx="2571891" cy="749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600" b="1" dirty="0">
                <a:solidFill>
                  <a:srgbClr val="434343"/>
                </a:solidFill>
                <a:latin typeface="Syncopate"/>
                <a:ea typeface="Syncopate"/>
                <a:cs typeface="Syncopate"/>
                <a:sym typeface="Syncopate"/>
              </a:rPr>
              <a:t>像素的一生</a:t>
            </a:r>
            <a:endParaRPr sz="3600" b="1" dirty="0">
              <a:solidFill>
                <a:srgbClr val="434343"/>
              </a:solidFill>
              <a:latin typeface="Syncopate"/>
              <a:ea typeface="Syncopate"/>
              <a:cs typeface="Syncopate"/>
              <a:sym typeface="Syncopat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30"/>
          <p:cNvPicPr preferRelativeResize="0"/>
          <p:nvPr/>
        </p:nvPicPr>
        <p:blipFill>
          <a:blip r:embed="rId3">
            <a:alphaModFix/>
          </a:blip>
          <a:stretch>
            <a:fillRect/>
          </a:stretch>
        </p:blipFill>
        <p:spPr>
          <a:xfrm>
            <a:off x="0" y="923015"/>
            <a:ext cx="9144003" cy="3659084"/>
          </a:xfrm>
          <a:prstGeom prst="rect">
            <a:avLst/>
          </a:prstGeom>
          <a:noFill/>
          <a:ln>
            <a:noFill/>
          </a:ln>
        </p:spPr>
      </p:pic>
      <p:sp>
        <p:nvSpPr>
          <p:cNvPr id="430" name="Google Shape;430;p3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a:t>
            </a:r>
            <a:r>
              <a:rPr lang="en" sz="3600" b="1" dirty="0" err="1">
                <a:solidFill>
                  <a:srgbClr val="434343"/>
                </a:solidFill>
                <a:latin typeface="Droid Sans"/>
                <a:ea typeface="Droid Sans"/>
                <a:cs typeface="Droid Sans"/>
                <a:sym typeface="Droid Sans"/>
              </a:rPr>
              <a:t>computedStyle</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样式</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计算样式）</a:t>
            </a:r>
            <a:endParaRPr sz="3600" b="1" dirty="0">
              <a:solidFill>
                <a:srgbClr val="434343"/>
              </a:solidFill>
              <a:latin typeface="Droid Sans"/>
              <a:ea typeface="Droid Sans"/>
              <a:cs typeface="Droid Sans"/>
              <a:sym typeface="Droid Sans"/>
            </a:endParaRPr>
          </a:p>
        </p:txBody>
      </p:sp>
      <p:sp>
        <p:nvSpPr>
          <p:cNvPr id="432" name="Google Shape;432;p30"/>
          <p:cNvSpPr/>
          <p:nvPr/>
        </p:nvSpPr>
        <p:spPr>
          <a:xfrm>
            <a:off x="6318613" y="3251350"/>
            <a:ext cx="2540100" cy="370800"/>
          </a:xfrm>
          <a:prstGeom prst="frame">
            <a:avLst>
              <a:gd name="adj1" fmla="val 1250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txBox="1"/>
          <p:nvPr/>
        </p:nvSpPr>
        <p:spPr>
          <a:xfrm>
            <a:off x="1549763" y="4202100"/>
            <a:ext cx="4283700" cy="4686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getComputedStyle</a:t>
            </a:r>
            <a:r>
              <a:rPr lang="en">
                <a:latin typeface="Consolas"/>
                <a:ea typeface="Consolas"/>
                <a:cs typeface="Consolas"/>
                <a:sym typeface="Consolas"/>
              </a:rPr>
              <a:t>(element)[</a:t>
            </a:r>
            <a:r>
              <a:rPr lang="en">
                <a:solidFill>
                  <a:srgbClr val="45818E"/>
                </a:solidFill>
                <a:latin typeface="Consolas"/>
                <a:ea typeface="Consolas"/>
                <a:cs typeface="Consolas"/>
                <a:sym typeface="Consolas"/>
              </a:rPr>
              <a:t>"color"</a:t>
            </a:r>
            <a:r>
              <a:rPr lang="en">
                <a:latin typeface="Consolas"/>
                <a:ea typeface="Consolas"/>
                <a:cs typeface="Consolas"/>
                <a:sym typeface="Consolas"/>
              </a:rPr>
              <a:t>]</a:t>
            </a:r>
            <a:endParaRPr>
              <a:latin typeface="Consolas"/>
              <a:ea typeface="Consolas"/>
              <a:cs typeface="Consolas"/>
              <a:sym typeface="Consolas"/>
            </a:endParaRPr>
          </a:p>
        </p:txBody>
      </p:sp>
      <p:sp>
        <p:nvSpPr>
          <p:cNvPr id="434" name="Google Shape;434;p30"/>
          <p:cNvSpPr txBox="1"/>
          <p:nvPr/>
        </p:nvSpPr>
        <p:spPr>
          <a:xfrm>
            <a:off x="5882963" y="4278300"/>
            <a:ext cx="6363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erif"/>
                <a:ea typeface="Droid Serif"/>
                <a:cs typeface="Droid Serif"/>
                <a:sym typeface="Droid Serif"/>
              </a:rPr>
              <a:t>[ JS ]</a:t>
            </a:r>
            <a:endParaRPr b="1">
              <a:latin typeface="Droid Serif"/>
              <a:ea typeface="Droid Serif"/>
              <a:cs typeface="Droid Serif"/>
              <a:sym typeface="Droid Serif"/>
            </a:endParaRPr>
          </a:p>
        </p:txBody>
      </p:sp>
      <p:sp>
        <p:nvSpPr>
          <p:cNvPr id="435" name="Google Shape;435;p30"/>
          <p:cNvSpPr txBox="1"/>
          <p:nvPr/>
        </p:nvSpPr>
        <p:spPr>
          <a:xfrm>
            <a:off x="3505200" y="4735500"/>
            <a:ext cx="5308200" cy="44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dirty="0">
                <a:latin typeface="Droid Serif"/>
                <a:ea typeface="Droid Serif"/>
                <a:cs typeface="Droid Serif"/>
                <a:sym typeface="Droid Serif"/>
              </a:rPr>
              <a:t>(But:  </a:t>
            </a:r>
            <a:r>
              <a:rPr lang="en" dirty="0" err="1">
                <a:latin typeface="Consolas"/>
                <a:ea typeface="Consolas"/>
                <a:cs typeface="Consolas"/>
                <a:sym typeface="Consolas"/>
              </a:rPr>
              <a:t>getComputedStyle</a:t>
            </a:r>
            <a:r>
              <a:rPr lang="en" i="1" dirty="0">
                <a:latin typeface="Droid Serif"/>
                <a:ea typeface="Droid Serif"/>
                <a:cs typeface="Droid Serif"/>
                <a:sym typeface="Droid Serif"/>
              </a:rPr>
              <a:t>  returns some layout data also.)</a:t>
            </a:r>
            <a:endParaRPr i="1" dirty="0">
              <a:latin typeface="Droid Serif"/>
              <a:ea typeface="Droid Serif"/>
              <a:cs typeface="Droid Serif"/>
              <a:sym typeface="Droid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1"/>
          <p:cNvPicPr preferRelativeResize="0"/>
          <p:nvPr/>
        </p:nvPicPr>
        <p:blipFill>
          <a:blip r:embed="rId3">
            <a:alphaModFix amt="44000"/>
          </a:blip>
          <a:stretch>
            <a:fillRect/>
          </a:stretch>
        </p:blipFill>
        <p:spPr>
          <a:xfrm>
            <a:off x="31375" y="907800"/>
            <a:ext cx="6964000" cy="4247441"/>
          </a:xfrm>
          <a:prstGeom prst="rect">
            <a:avLst/>
          </a:prstGeom>
          <a:noFill/>
          <a:ln>
            <a:noFill/>
          </a:ln>
        </p:spPr>
      </p:pic>
      <p:sp>
        <p:nvSpPr>
          <p:cNvPr id="441" name="Google Shape;441;p31"/>
          <p:cNvSpPr/>
          <p:nvPr/>
        </p:nvSpPr>
        <p:spPr>
          <a:xfrm>
            <a:off x="408350" y="1668150"/>
            <a:ext cx="6212100" cy="300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cxnSp>
        <p:nvCxnSpPr>
          <p:cNvPr id="444" name="Google Shape;444;p31"/>
          <p:cNvCxnSpPr/>
          <p:nvPr/>
        </p:nvCxnSpPr>
        <p:spPr>
          <a:xfrm>
            <a:off x="408350" y="2621300"/>
            <a:ext cx="1329300" cy="0"/>
          </a:xfrm>
          <a:prstGeom prst="straightConnector1">
            <a:avLst/>
          </a:prstGeom>
          <a:noFill/>
          <a:ln w="28575" cap="flat" cmpd="sng">
            <a:solidFill>
              <a:srgbClr val="FF0000"/>
            </a:solidFill>
            <a:prstDash val="solid"/>
            <a:round/>
            <a:headEnd type="none" w="med" len="med"/>
            <a:tailEnd type="triangle" w="med" len="med"/>
          </a:ln>
        </p:spPr>
      </p:cxnSp>
      <p:sp>
        <p:nvSpPr>
          <p:cNvPr id="445" name="Google Shape;445;p31"/>
          <p:cNvSpPr/>
          <p:nvPr/>
        </p:nvSpPr>
        <p:spPr>
          <a:xfrm>
            <a:off x="1764475" y="2621325"/>
            <a:ext cx="3092400" cy="4371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31"/>
          <p:cNvCxnSpPr/>
          <p:nvPr/>
        </p:nvCxnSpPr>
        <p:spPr>
          <a:xfrm>
            <a:off x="1764475" y="1668150"/>
            <a:ext cx="0" cy="928200"/>
          </a:xfrm>
          <a:prstGeom prst="straightConnector1">
            <a:avLst/>
          </a:prstGeom>
          <a:noFill/>
          <a:ln w="28575" cap="flat" cmpd="sng">
            <a:solidFill>
              <a:srgbClr val="FF0000"/>
            </a:solidFill>
            <a:prstDash val="solid"/>
            <a:round/>
            <a:headEnd type="none" w="med" len="med"/>
            <a:tailEnd type="triangle" w="med" len="med"/>
          </a:ln>
        </p:spPr>
      </p:cxnSp>
      <p:cxnSp>
        <p:nvCxnSpPr>
          <p:cNvPr id="447" name="Google Shape;447;p31"/>
          <p:cNvCxnSpPr>
            <a:stCxn id="445" idx="1"/>
            <a:endCxn id="445" idx="3"/>
          </p:cNvCxnSpPr>
          <p:nvPr/>
        </p:nvCxnSpPr>
        <p:spPr>
          <a:xfrm>
            <a:off x="1764475" y="2839875"/>
            <a:ext cx="3092400" cy="0"/>
          </a:xfrm>
          <a:prstGeom prst="straightConnector1">
            <a:avLst/>
          </a:prstGeom>
          <a:noFill/>
          <a:ln w="19050" cap="flat" cmpd="sng">
            <a:solidFill>
              <a:srgbClr val="FF0000"/>
            </a:solidFill>
            <a:prstDash val="solid"/>
            <a:round/>
            <a:headEnd type="triangle" w="med" len="med"/>
            <a:tailEnd type="triangle" w="med" len="med"/>
          </a:ln>
        </p:spPr>
      </p:cxnSp>
      <p:cxnSp>
        <p:nvCxnSpPr>
          <p:cNvPr id="448" name="Google Shape;448;p31"/>
          <p:cNvCxnSpPr>
            <a:stCxn id="445" idx="0"/>
            <a:endCxn id="445" idx="2"/>
          </p:cNvCxnSpPr>
          <p:nvPr/>
        </p:nvCxnSpPr>
        <p:spPr>
          <a:xfrm>
            <a:off x="3310675" y="2621325"/>
            <a:ext cx="0" cy="437100"/>
          </a:xfrm>
          <a:prstGeom prst="straightConnector1">
            <a:avLst/>
          </a:prstGeom>
          <a:noFill/>
          <a:ln w="19050" cap="flat" cmpd="sng">
            <a:solidFill>
              <a:srgbClr val="FF0000"/>
            </a:solidFill>
            <a:prstDash val="solid"/>
            <a:round/>
            <a:headEnd type="triangle" w="med" len="med"/>
            <a:tailEnd type="triangle" w="med" len="med"/>
          </a:ln>
        </p:spPr>
      </p:cxnSp>
      <p:sp>
        <p:nvSpPr>
          <p:cNvPr id="449" name="Google Shape;449;p31"/>
          <p:cNvSpPr txBox="1"/>
          <p:nvPr/>
        </p:nvSpPr>
        <p:spPr>
          <a:xfrm>
            <a:off x="5595425" y="275362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roid Sans"/>
                <a:ea typeface="Droid Sans"/>
                <a:cs typeface="Droid Sans"/>
                <a:sym typeface="Droid Sans"/>
              </a:rPr>
              <a:t>DIV</a:t>
            </a:r>
            <a:endParaRPr dirty="0">
              <a:solidFill>
                <a:srgbClr val="0000FF"/>
              </a:solidFill>
              <a:latin typeface="Droid Sans"/>
              <a:ea typeface="Droid Sans"/>
              <a:cs typeface="Droid Sans"/>
              <a:sym typeface="Droid Sans"/>
            </a:endParaRPr>
          </a:p>
        </p:txBody>
      </p:sp>
      <p:sp>
        <p:nvSpPr>
          <p:cNvPr id="450" name="Google Shape;450;p31"/>
          <p:cNvSpPr txBox="1"/>
          <p:nvPr/>
        </p:nvSpPr>
        <p:spPr>
          <a:xfrm>
            <a:off x="6831362" y="3385275"/>
            <a:ext cx="2171236" cy="1245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err="1">
                <a:latin typeface="Consolas"/>
                <a:ea typeface="Consolas"/>
                <a:cs typeface="Consolas"/>
                <a:sym typeface="Consolas"/>
              </a:rPr>
              <a:t>LayoutRect</a:t>
            </a:r>
            <a:endParaRPr b="1"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x = 212</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y = 148</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width = 474</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height = 66</a:t>
            </a:r>
            <a:endParaRPr dirty="0">
              <a:latin typeface="Consolas"/>
              <a:ea typeface="Consolas"/>
              <a:cs typeface="Consolas"/>
              <a:sym typeface="Consolas"/>
            </a:endParaRPr>
          </a:p>
        </p:txBody>
      </p:sp>
      <p:cxnSp>
        <p:nvCxnSpPr>
          <p:cNvPr id="451" name="Google Shape;451;p31"/>
          <p:cNvCxnSpPr>
            <a:cxnSpLocks/>
            <a:stCxn id="449" idx="3"/>
            <a:endCxn id="450" idx="1"/>
          </p:cNvCxnSpPr>
          <p:nvPr/>
        </p:nvCxnSpPr>
        <p:spPr>
          <a:xfrm>
            <a:off x="6281225" y="2906025"/>
            <a:ext cx="550137" cy="1101900"/>
          </a:xfrm>
          <a:prstGeom prst="straightConnector1">
            <a:avLst/>
          </a:prstGeom>
          <a:noFill/>
          <a:ln w="19050" cap="flat" cmpd="sng">
            <a:solidFill>
              <a:schemeClr val="dk2"/>
            </a:solidFill>
            <a:prstDash val="dash"/>
            <a:round/>
            <a:headEnd type="none" w="med" len="med"/>
            <a:tailEnd type="triangle" w="med" len="med"/>
          </a:ln>
        </p:spPr>
      </p:cxnSp>
      <p:sp>
        <p:nvSpPr>
          <p:cNvPr id="14" name="Google Shape;450;p31">
            <a:extLst>
              <a:ext uri="{FF2B5EF4-FFF2-40B4-BE49-F238E27FC236}">
                <a16:creationId xmlns:a16="http://schemas.microsoft.com/office/drawing/2014/main" id="{20598727-527A-E048-80D6-61082E7EEC40}"/>
              </a:ext>
            </a:extLst>
          </p:cNvPr>
          <p:cNvSpPr txBox="1"/>
          <p:nvPr/>
        </p:nvSpPr>
        <p:spPr>
          <a:xfrm>
            <a:off x="6831362" y="1408120"/>
            <a:ext cx="2171236" cy="1245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b="1" dirty="0" err="1">
                <a:latin typeface="Consolas"/>
                <a:ea typeface="Consolas"/>
                <a:cs typeface="Consolas"/>
                <a:sym typeface="Consolas"/>
              </a:rPr>
              <a:t>computedStyle</a:t>
            </a:r>
            <a:endParaRPr lang="en" dirty="0">
              <a:latin typeface="Consolas"/>
              <a:ea typeface="Consolas"/>
              <a:cs typeface="Consolas"/>
              <a:sym typeface="Consolas"/>
            </a:endParaRPr>
          </a:p>
          <a:p>
            <a:pPr lvl="0"/>
            <a:r>
              <a:rPr lang="en" altLang="zh-CN" dirty="0">
                <a:latin typeface="Consolas"/>
                <a:ea typeface="Consolas"/>
                <a:cs typeface="Consolas"/>
                <a:sym typeface="Consolas"/>
              </a:rPr>
              <a:t>  </a:t>
            </a:r>
            <a:r>
              <a:rPr lang="en" altLang="zh-CN" dirty="0" err="1">
                <a:latin typeface="Consolas"/>
                <a:ea typeface="Consolas"/>
                <a:cs typeface="Consolas"/>
                <a:sym typeface="Consolas"/>
              </a:rPr>
              <a:t>marginLeft</a:t>
            </a:r>
            <a:r>
              <a:rPr lang="en" altLang="zh-CN" dirty="0">
                <a:latin typeface="Consolas"/>
                <a:ea typeface="Consolas"/>
                <a:cs typeface="Consolas"/>
                <a:sym typeface="Consolas"/>
              </a:rPr>
              <a:t>= 20px</a:t>
            </a:r>
            <a:endParaRPr lang="en"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a:t>
            </a:r>
            <a:r>
              <a:rPr lang="en" dirty="0" err="1">
                <a:latin typeface="Consolas"/>
                <a:ea typeface="Consolas"/>
                <a:cs typeface="Consolas"/>
                <a:sym typeface="Consolas"/>
              </a:rPr>
              <a:t>marginTop</a:t>
            </a:r>
            <a:r>
              <a:rPr lang="en" dirty="0">
                <a:latin typeface="Consolas"/>
                <a:ea typeface="Consolas"/>
                <a:cs typeface="Consolas"/>
                <a:sym typeface="Consolas"/>
              </a:rPr>
              <a:t> = 10px</a:t>
            </a:r>
          </a:p>
          <a:p>
            <a:pPr marL="0" lvl="0" indent="0" algn="l" rtl="0">
              <a:spcBef>
                <a:spcPts val="0"/>
              </a:spcBef>
              <a:spcAft>
                <a:spcPts val="0"/>
              </a:spcAft>
              <a:buNone/>
            </a:pPr>
            <a:r>
              <a:rPr lang="en" dirty="0">
                <a:latin typeface="Consolas"/>
                <a:ea typeface="Consolas"/>
                <a:cs typeface="Consolas"/>
                <a:sym typeface="Consolas"/>
              </a:rPr>
              <a:t>  width = 474px</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height = 66px</a:t>
            </a:r>
            <a:endParaRPr dirty="0">
              <a:latin typeface="Consolas"/>
              <a:ea typeface="Consolas"/>
              <a:cs typeface="Consolas"/>
              <a:sym typeface="Consolas"/>
            </a:endParaRPr>
          </a:p>
        </p:txBody>
      </p:sp>
      <p:cxnSp>
        <p:nvCxnSpPr>
          <p:cNvPr id="20" name="Google Shape;451;p31">
            <a:extLst>
              <a:ext uri="{FF2B5EF4-FFF2-40B4-BE49-F238E27FC236}">
                <a16:creationId xmlns:a16="http://schemas.microsoft.com/office/drawing/2014/main" id="{B029A31A-D87F-084B-9435-AC283A7C1947}"/>
              </a:ext>
            </a:extLst>
          </p:cNvPr>
          <p:cNvCxnSpPr>
            <a:cxnSpLocks/>
            <a:endCxn id="14" idx="1"/>
          </p:cNvCxnSpPr>
          <p:nvPr/>
        </p:nvCxnSpPr>
        <p:spPr>
          <a:xfrm flipV="1">
            <a:off x="6281225" y="2030770"/>
            <a:ext cx="550137" cy="867798"/>
          </a:xfrm>
          <a:prstGeom prst="straightConnector1">
            <a:avLst/>
          </a:prstGeom>
          <a:noFill/>
          <a:ln w="19050" cap="flat" cmpd="sng">
            <a:solidFill>
              <a:schemeClr val="dk2"/>
            </a:solidFill>
            <a:prstDash val="dash"/>
            <a:round/>
            <a:headEnd type="none" w="med" len="med"/>
            <a:tailEnd type="triangle" w="med" len="med"/>
          </a:ln>
        </p:spPr>
      </p:cxnSp>
      <p:sp>
        <p:nvSpPr>
          <p:cNvPr id="11" name="下箭头 10">
            <a:extLst>
              <a:ext uri="{FF2B5EF4-FFF2-40B4-BE49-F238E27FC236}">
                <a16:creationId xmlns:a16="http://schemas.microsoft.com/office/drawing/2014/main" id="{B894E898-8414-1042-AB04-B4F049AB9F22}"/>
              </a:ext>
            </a:extLst>
          </p:cNvPr>
          <p:cNvSpPr/>
          <p:nvPr/>
        </p:nvSpPr>
        <p:spPr>
          <a:xfrm>
            <a:off x="7674664" y="2818800"/>
            <a:ext cx="484632" cy="479250"/>
          </a:xfrm>
          <a:prstGeom prst="down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layout-block</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块）</a:t>
            </a:r>
            <a:endParaRPr sz="3600" b="1" dirty="0">
              <a:solidFill>
                <a:srgbClr val="434343"/>
              </a:solidFill>
              <a:latin typeface="Droid Sans"/>
              <a:ea typeface="Droid Sans"/>
              <a:cs typeface="Droid Sans"/>
              <a:sym typeface="Droid Sans"/>
            </a:endParaRPr>
          </a:p>
        </p:txBody>
      </p:sp>
      <p:pic>
        <p:nvPicPr>
          <p:cNvPr id="458" name="Google Shape;458;p32" descr="Screen Shot 2017-10-11 at 2.09.13 PM.png"/>
          <p:cNvPicPr preferRelativeResize="0"/>
          <p:nvPr/>
        </p:nvPicPr>
        <p:blipFill>
          <a:blip r:embed="rId3">
            <a:alphaModFix/>
          </a:blip>
          <a:stretch>
            <a:fillRect/>
          </a:stretch>
        </p:blipFill>
        <p:spPr>
          <a:xfrm>
            <a:off x="76200" y="914400"/>
            <a:ext cx="4114800" cy="4273798"/>
          </a:xfrm>
          <a:prstGeom prst="rect">
            <a:avLst/>
          </a:prstGeom>
          <a:noFill/>
          <a:ln>
            <a:noFill/>
          </a:ln>
        </p:spPr>
      </p:pic>
      <p:sp>
        <p:nvSpPr>
          <p:cNvPr id="459" name="Google Shape;459;p32"/>
          <p:cNvSpPr/>
          <p:nvPr/>
        </p:nvSpPr>
        <p:spPr>
          <a:xfrm>
            <a:off x="4038600" y="1600200"/>
            <a:ext cx="1066800" cy="3048000"/>
          </a:xfrm>
          <a:prstGeom prst="down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txBox="1"/>
          <p:nvPr/>
        </p:nvSpPr>
        <p:spPr>
          <a:xfrm rot="5400000">
            <a:off x="3758850" y="221055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block  flow</a:t>
            </a:r>
            <a:endParaRPr sz="1800" i="1">
              <a:latin typeface="Droid Serif"/>
              <a:ea typeface="Droid Serif"/>
              <a:cs typeface="Droid Serif"/>
              <a:sym typeface="Droid Serif"/>
            </a:endParaRPr>
          </a:p>
        </p:txBody>
      </p:sp>
      <p:sp>
        <p:nvSpPr>
          <p:cNvPr id="461" name="Google Shape;461;p32"/>
          <p:cNvSpPr txBox="1"/>
          <p:nvPr/>
        </p:nvSpPr>
        <p:spPr>
          <a:xfrm>
            <a:off x="5205900" y="213360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Simple "block" layout objects are placed one after another, </a:t>
            </a:r>
            <a:r>
              <a:rPr lang="en" sz="1800" b="1" i="1">
                <a:latin typeface="Droid Serif"/>
                <a:ea typeface="Droid Serif"/>
                <a:cs typeface="Droid Serif"/>
                <a:sym typeface="Droid Serif"/>
              </a:rPr>
              <a:t>flowing</a:t>
            </a:r>
            <a:r>
              <a:rPr lang="en" sz="1800" i="1">
                <a:latin typeface="Droid Serif"/>
                <a:ea typeface="Droid Serif"/>
                <a:cs typeface="Droid Serif"/>
                <a:sym typeface="Droid Serif"/>
              </a:rPr>
              <a:t> down the page.</a:t>
            </a:r>
            <a:endParaRPr sz="1800" i="1">
              <a:latin typeface="Droid Serif"/>
              <a:ea typeface="Droid Serif"/>
              <a:cs typeface="Droid Serif"/>
              <a:sym typeface="Droid Serif"/>
            </a:endParaRPr>
          </a:p>
        </p:txBody>
      </p:sp>
    </p:spTree>
    <p:extLst>
      <p:ext uri="{BB962C8B-B14F-4D97-AF65-F5344CB8AC3E}">
        <p14:creationId xmlns:p14="http://schemas.microsoft.com/office/powerpoint/2010/main" val="5534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p:nvPr/>
        </p:nvSpPr>
        <p:spPr>
          <a:xfrm>
            <a:off x="2590800" y="2514600"/>
            <a:ext cx="2438400" cy="33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&lt;span class="bigger"&gt;</a:t>
            </a:r>
            <a:endParaRPr>
              <a:solidFill>
                <a:srgbClr val="9900FF"/>
              </a:solidFill>
              <a:latin typeface="Consolas"/>
              <a:ea typeface="Consolas"/>
              <a:cs typeface="Consolas"/>
              <a:sym typeface="Consolas"/>
            </a:endParaRPr>
          </a:p>
        </p:txBody>
      </p:sp>
      <p:sp>
        <p:nvSpPr>
          <p:cNvPr id="467" name="Google Shape;467;p33"/>
          <p:cNvSpPr/>
          <p:nvPr/>
        </p:nvSpPr>
        <p:spPr>
          <a:xfrm>
            <a:off x="914400" y="2819400"/>
            <a:ext cx="3048000" cy="1066800"/>
          </a:xfrm>
          <a:custGeom>
            <a:avLst/>
            <a:gdLst/>
            <a:ahLst/>
            <a:cxnLst/>
            <a:rect l="l" t="t" r="r" b="b"/>
            <a:pathLst>
              <a:path w="121920" h="42672" extrusionOk="0">
                <a:moveTo>
                  <a:pt x="67056" y="0"/>
                </a:moveTo>
                <a:lnTo>
                  <a:pt x="67056" y="21336"/>
                </a:lnTo>
                <a:lnTo>
                  <a:pt x="0" y="21336"/>
                </a:lnTo>
                <a:lnTo>
                  <a:pt x="0" y="42672"/>
                </a:lnTo>
                <a:lnTo>
                  <a:pt x="76200" y="42672"/>
                </a:lnTo>
                <a:lnTo>
                  <a:pt x="76200" y="21336"/>
                </a:lnTo>
                <a:lnTo>
                  <a:pt x="121920" y="21336"/>
                </a:lnTo>
                <a:lnTo>
                  <a:pt x="121920" y="0"/>
                </a:lnTo>
                <a:close/>
              </a:path>
            </a:pathLst>
          </a:custGeom>
          <a:solidFill>
            <a:srgbClr val="D9D2E9"/>
          </a:solidFill>
          <a:ln w="28575" cap="flat" cmpd="sng">
            <a:solidFill>
              <a:srgbClr val="9900FF"/>
            </a:solidFill>
            <a:prstDash val="solid"/>
            <a:round/>
            <a:headEnd type="none" w="med" len="med"/>
            <a:tailEnd type="none" w="med" len="med"/>
          </a:ln>
        </p:spPr>
      </p:sp>
      <p:sp>
        <p:nvSpPr>
          <p:cNvPr id="468" name="Google Shape;468;p3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US" altLang="zh-CN" sz="3600" b="1" dirty="0">
                <a:solidFill>
                  <a:srgbClr val="434343"/>
                </a:solidFill>
                <a:latin typeface="Droid Sans"/>
                <a:ea typeface="Droid Sans"/>
                <a:cs typeface="Droid Sans"/>
                <a:sym typeface="Droid Sans"/>
              </a:rPr>
              <a:t>l</a:t>
            </a:r>
            <a:r>
              <a:rPr lang="en" sz="3600" b="1" dirty="0" err="1">
                <a:solidFill>
                  <a:srgbClr val="434343"/>
                </a:solidFill>
                <a:latin typeface="Droid Sans"/>
                <a:ea typeface="Droid Sans"/>
                <a:cs typeface="Droid Sans"/>
                <a:sym typeface="Droid Sans"/>
              </a:rPr>
              <a:t>ayout</a:t>
            </a:r>
            <a:r>
              <a:rPr lang="en-US" altLang="zh-CN" sz="3600" b="1" dirty="0">
                <a:solidFill>
                  <a:srgbClr val="434343"/>
                </a:solidFill>
                <a:latin typeface="Droid Sans"/>
                <a:ea typeface="Droid Sans"/>
                <a:cs typeface="Droid Sans"/>
                <a:sym typeface="Droid Sans"/>
              </a:rPr>
              <a:t>-inline</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行）</a:t>
            </a:r>
            <a:endParaRPr sz="3600" b="1" dirty="0">
              <a:solidFill>
                <a:srgbClr val="434343"/>
              </a:solidFill>
              <a:latin typeface="Droid Sans"/>
              <a:ea typeface="Droid Sans"/>
              <a:cs typeface="Droid Sans"/>
              <a:sym typeface="Droid Sans"/>
            </a:endParaRPr>
          </a:p>
        </p:txBody>
      </p:sp>
      <p:sp>
        <p:nvSpPr>
          <p:cNvPr id="470" name="Google Shape;470;p33"/>
          <p:cNvSpPr/>
          <p:nvPr/>
        </p:nvSpPr>
        <p:spPr>
          <a:xfrm rot="-5400000">
            <a:off x="2171700" y="342900"/>
            <a:ext cx="1066800" cy="2971800"/>
          </a:xfrm>
          <a:prstGeom prst="down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txBox="1"/>
          <p:nvPr/>
        </p:nvSpPr>
        <p:spPr>
          <a:xfrm>
            <a:off x="1295400" y="1600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latin typeface="Droid Serif"/>
                <a:ea typeface="Droid Serif"/>
                <a:cs typeface="Droid Serif"/>
                <a:sym typeface="Droid Serif"/>
              </a:rPr>
              <a:t>inline flow</a:t>
            </a:r>
            <a:endParaRPr sz="1800" i="1" dirty="0">
              <a:latin typeface="Droid Serif"/>
              <a:ea typeface="Droid Serif"/>
              <a:cs typeface="Droid Serif"/>
              <a:sym typeface="Droid Serif"/>
            </a:endParaRPr>
          </a:p>
        </p:txBody>
      </p:sp>
      <p:sp>
        <p:nvSpPr>
          <p:cNvPr id="472" name="Google Shape;472;p33"/>
          <p:cNvSpPr txBox="1"/>
          <p:nvPr/>
        </p:nvSpPr>
        <p:spPr>
          <a:xfrm>
            <a:off x="4901100" y="1295400"/>
            <a:ext cx="30999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Text and "inline" elements flow left-to-right, and are broken into lines.</a:t>
            </a:r>
            <a:endParaRPr sz="1800" i="1">
              <a:latin typeface="Droid Serif"/>
              <a:ea typeface="Droid Serif"/>
              <a:cs typeface="Droid Serif"/>
              <a:sym typeface="Droid Serif"/>
            </a:endParaRPr>
          </a:p>
        </p:txBody>
      </p:sp>
      <p:sp>
        <p:nvSpPr>
          <p:cNvPr id="473" name="Google Shape;473;p33"/>
          <p:cNvSpPr txBox="1"/>
          <p:nvPr/>
        </p:nvSpPr>
        <p:spPr>
          <a:xfrm>
            <a:off x="5181600" y="3984000"/>
            <a:ext cx="32139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(Some languages flow right-to-left.)</a:t>
            </a:r>
            <a:endParaRPr i="1">
              <a:latin typeface="Droid Serif"/>
              <a:ea typeface="Droid Serif"/>
              <a:cs typeface="Droid Serif"/>
              <a:sym typeface="Droid Serif"/>
            </a:endParaRPr>
          </a:p>
        </p:txBody>
      </p:sp>
      <p:sp>
        <p:nvSpPr>
          <p:cNvPr id="474" name="Google Shape;474;p33"/>
          <p:cNvSpPr txBox="1"/>
          <p:nvPr/>
        </p:nvSpPr>
        <p:spPr>
          <a:xfrm>
            <a:off x="914400" y="2819400"/>
            <a:ext cx="3657600" cy="1219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solidFill>
                  <a:srgbClr val="999999"/>
                </a:solidFill>
              </a:rPr>
              <a:t>Lorem ipsum dolor     </a:t>
            </a:r>
            <a:r>
              <a:rPr lang="en" sz="2400" dirty="0">
                <a:solidFill>
                  <a:srgbClr val="999999"/>
                </a:solidFill>
              </a:rPr>
              <a:t>sit </a:t>
            </a:r>
            <a:r>
              <a:rPr lang="en" sz="2400" dirty="0" err="1">
                <a:solidFill>
                  <a:srgbClr val="999999"/>
                </a:solidFill>
              </a:rPr>
              <a:t>amet</a:t>
            </a:r>
            <a:r>
              <a:rPr lang="en" sz="2400" dirty="0">
                <a:solidFill>
                  <a:srgbClr val="999999"/>
                </a:solidFill>
              </a:rPr>
              <a:t>,</a:t>
            </a:r>
            <a:endParaRPr sz="2400" dirty="0">
              <a:solidFill>
                <a:srgbClr val="999999"/>
              </a:solidFill>
            </a:endParaRPr>
          </a:p>
          <a:p>
            <a:pPr marL="0" lvl="0" indent="0" algn="l" rtl="0">
              <a:lnSpc>
                <a:spcPct val="150000"/>
              </a:lnSpc>
              <a:spcBef>
                <a:spcPts val="0"/>
              </a:spcBef>
              <a:spcAft>
                <a:spcPts val="0"/>
              </a:spcAft>
              <a:buNone/>
            </a:pPr>
            <a:r>
              <a:rPr lang="en" sz="2400" dirty="0" err="1">
                <a:solidFill>
                  <a:srgbClr val="999999"/>
                </a:solidFill>
              </a:rPr>
              <a:t>consectetur</a:t>
            </a:r>
            <a:r>
              <a:rPr lang="en" dirty="0">
                <a:solidFill>
                  <a:srgbClr val="999999"/>
                </a:solidFill>
              </a:rPr>
              <a:t>       </a:t>
            </a:r>
            <a:r>
              <a:rPr lang="en" dirty="0" err="1">
                <a:solidFill>
                  <a:srgbClr val="999999"/>
                </a:solidFill>
              </a:rPr>
              <a:t>adipiscing</a:t>
            </a:r>
            <a:r>
              <a:rPr lang="en" dirty="0">
                <a:solidFill>
                  <a:srgbClr val="999999"/>
                </a:solidFill>
              </a:rPr>
              <a:t> </a:t>
            </a:r>
            <a:r>
              <a:rPr lang="en" dirty="0" err="1">
                <a:solidFill>
                  <a:srgbClr val="999999"/>
                </a:solidFill>
              </a:rPr>
              <a:t>elit</a:t>
            </a:r>
            <a:r>
              <a:rPr lang="en" dirty="0">
                <a:solidFill>
                  <a:srgbClr val="999999"/>
                </a:solidFill>
              </a:rPr>
              <a:t>.</a:t>
            </a:r>
            <a:endParaRPr dirty="0">
              <a:solidFill>
                <a:srgbClr val="999999"/>
              </a:solidFill>
            </a:endParaRPr>
          </a:p>
        </p:txBody>
      </p:sp>
      <p:sp>
        <p:nvSpPr>
          <p:cNvPr id="475" name="Google Shape;475;p33"/>
          <p:cNvSpPr/>
          <p:nvPr/>
        </p:nvSpPr>
        <p:spPr>
          <a:xfrm>
            <a:off x="914400" y="2971800"/>
            <a:ext cx="1600200" cy="3048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2667000" y="2895600"/>
            <a:ext cx="1219200" cy="3810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990600" y="3429000"/>
            <a:ext cx="1752600" cy="3810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2895600" y="3505200"/>
            <a:ext cx="1219200" cy="3048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txBox="1"/>
          <p:nvPr/>
        </p:nvSpPr>
        <p:spPr>
          <a:xfrm>
            <a:off x="990600" y="2667000"/>
            <a:ext cx="762000" cy="33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B45F06"/>
                </a:solidFill>
                <a:latin typeface="Consolas"/>
                <a:ea typeface="Consolas"/>
                <a:cs typeface="Consolas"/>
                <a:sym typeface="Consolas"/>
              </a:rPr>
              <a:t>#text</a:t>
            </a:r>
            <a:endParaRPr>
              <a:solidFill>
                <a:srgbClr val="B45F06"/>
              </a:solidFill>
              <a:latin typeface="Consolas"/>
              <a:ea typeface="Consolas"/>
              <a:cs typeface="Consolas"/>
              <a:sym typeface="Consolas"/>
            </a:endParaRPr>
          </a:p>
        </p:txBody>
      </p:sp>
      <p:sp>
        <p:nvSpPr>
          <p:cNvPr id="480" name="Google Shape;480;p33"/>
          <p:cNvSpPr/>
          <p:nvPr/>
        </p:nvSpPr>
        <p:spPr>
          <a:xfrm rot="5400000">
            <a:off x="4114800" y="2971800"/>
            <a:ext cx="304800" cy="457200"/>
          </a:xfrm>
          <a:prstGeom prst="uturnArrow">
            <a:avLst>
              <a:gd name="adj1" fmla="val 25000"/>
              <a:gd name="adj2" fmla="val 25000"/>
              <a:gd name="adj3" fmla="val 25000"/>
              <a:gd name="adj4" fmla="val 43750"/>
              <a:gd name="adj5" fmla="val 7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txBox="1"/>
          <p:nvPr/>
        </p:nvSpPr>
        <p:spPr>
          <a:xfrm>
            <a:off x="4482300" y="2971800"/>
            <a:ext cx="14613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line break</a:t>
            </a:r>
            <a:endParaRPr i="1">
              <a:latin typeface="Droid Serif"/>
              <a:ea typeface="Droid Serif"/>
              <a:cs typeface="Droid Serif"/>
              <a:sym typeface="Droid Serif"/>
            </a:endParaRPr>
          </a:p>
        </p:txBody>
      </p:sp>
      <p:sp>
        <p:nvSpPr>
          <p:cNvPr id="482" name="Google Shape;482;p33"/>
          <p:cNvSpPr txBox="1"/>
          <p:nvPr/>
        </p:nvSpPr>
        <p:spPr>
          <a:xfrm>
            <a:off x="7239000" y="3048000"/>
            <a:ext cx="1143000" cy="68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66666"/>
                </a:solidFill>
                <a:latin typeface="Times New Roman"/>
                <a:ea typeface="Times New Roman"/>
                <a:cs typeface="Times New Roman"/>
                <a:sym typeface="Times New Roman"/>
              </a:rPr>
              <a:t>العربية</a:t>
            </a:r>
            <a:endParaRPr sz="2400">
              <a:solidFill>
                <a:srgbClr val="666666"/>
              </a:solidFill>
              <a:latin typeface="Times New Roman"/>
              <a:ea typeface="Times New Roman"/>
              <a:cs typeface="Times New Roman"/>
              <a:sym typeface="Times New Roman"/>
            </a:endParaRPr>
          </a:p>
          <a:p>
            <a:pPr marL="0" lvl="0" indent="0" algn="r" rtl="0">
              <a:spcBef>
                <a:spcPts val="0"/>
              </a:spcBef>
              <a:spcAft>
                <a:spcPts val="0"/>
              </a:spcAft>
              <a:buNone/>
            </a:pPr>
            <a:r>
              <a:rPr lang="en" sz="2400">
                <a:solidFill>
                  <a:srgbClr val="666666"/>
                </a:solidFill>
                <a:latin typeface="Times New Roman"/>
                <a:ea typeface="Times New Roman"/>
                <a:cs typeface="Times New Roman"/>
                <a:sym typeface="Times New Roman"/>
              </a:rPr>
              <a:t>עִבְרִית</a:t>
            </a:r>
            <a:endParaRPr sz="2400">
              <a:solidFill>
                <a:srgbClr val="666666"/>
              </a:solidFill>
              <a:latin typeface="Times New Roman"/>
              <a:ea typeface="Times New Roman"/>
              <a:cs typeface="Times New Roman"/>
              <a:sym typeface="Times New Roman"/>
            </a:endParaRPr>
          </a:p>
        </p:txBody>
      </p:sp>
      <p:sp>
        <p:nvSpPr>
          <p:cNvPr id="483" name="Google Shape;483;p33"/>
          <p:cNvSpPr/>
          <p:nvPr/>
        </p:nvSpPr>
        <p:spPr>
          <a:xfrm>
            <a:off x="7162800" y="3200400"/>
            <a:ext cx="381000" cy="228600"/>
          </a:xfrm>
          <a:prstGeom prst="lef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7162800" y="3581400"/>
            <a:ext cx="381000" cy="228600"/>
          </a:xfrm>
          <a:prstGeom prst="lef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layout</a:t>
            </a:r>
            <a:r>
              <a:rPr lang="en-US" altLang="zh-CN" sz="3600" b="1" dirty="0">
                <a:solidFill>
                  <a:srgbClr val="434343"/>
                </a:solidFill>
                <a:latin typeface="Droid Sans"/>
                <a:ea typeface="Droid Sans"/>
                <a:cs typeface="Droid Sans"/>
                <a:sym typeface="Droid Sans"/>
              </a:rPr>
              <a:t>-</a:t>
            </a:r>
            <a:r>
              <a:rPr lang="en" altLang="zh-CN" sz="3600" b="1" dirty="0">
                <a:solidFill>
                  <a:srgbClr val="434343"/>
                </a:solidFill>
                <a:latin typeface="Droid Sans"/>
                <a:ea typeface="Droid Sans"/>
                <a:cs typeface="Droid Sans"/>
                <a:sym typeface="Droid Sans"/>
              </a:rPr>
              <a:t>box model</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盒模型）</a:t>
            </a:r>
            <a:r>
              <a:rPr lang="en-US" altLang="zh-CN" sz="1200" b="1" dirty="0">
                <a:solidFill>
                  <a:srgbClr val="434343"/>
                </a:solidFill>
                <a:latin typeface="Droid Sans"/>
                <a:ea typeface="Droid Sans"/>
                <a:cs typeface="Droid Sans"/>
                <a:sym typeface="Droid Sans"/>
              </a:rPr>
              <a:t> new add</a:t>
            </a:r>
            <a:endParaRPr sz="3600" b="1" dirty="0">
              <a:solidFill>
                <a:srgbClr val="434343"/>
              </a:solidFill>
              <a:latin typeface="Droid Sans"/>
              <a:ea typeface="Droid Sans"/>
              <a:cs typeface="Droid Sans"/>
              <a:sym typeface="Droid Sans"/>
            </a:endParaRPr>
          </a:p>
        </p:txBody>
      </p:sp>
      <p:pic>
        <p:nvPicPr>
          <p:cNvPr id="8" name="图片 7">
            <a:extLst>
              <a:ext uri="{FF2B5EF4-FFF2-40B4-BE49-F238E27FC236}">
                <a16:creationId xmlns:a16="http://schemas.microsoft.com/office/drawing/2014/main" id="{F9B0179B-5713-AB4E-8C59-9C85673A1786}"/>
              </a:ext>
            </a:extLst>
          </p:cNvPr>
          <p:cNvPicPr>
            <a:picLocks noChangeAspect="1"/>
          </p:cNvPicPr>
          <p:nvPr/>
        </p:nvPicPr>
        <p:blipFill>
          <a:blip r:embed="rId3"/>
          <a:stretch>
            <a:fillRect/>
          </a:stretch>
        </p:blipFill>
        <p:spPr>
          <a:xfrm>
            <a:off x="948651" y="1037614"/>
            <a:ext cx="2648565" cy="3775211"/>
          </a:xfrm>
          <a:prstGeom prst="rect">
            <a:avLst/>
          </a:prstGeom>
        </p:spPr>
      </p:pic>
      <p:pic>
        <p:nvPicPr>
          <p:cNvPr id="2" name="图片 1">
            <a:extLst>
              <a:ext uri="{FF2B5EF4-FFF2-40B4-BE49-F238E27FC236}">
                <a16:creationId xmlns:a16="http://schemas.microsoft.com/office/drawing/2014/main" id="{15C0C25E-4213-B140-B854-D577D11E72A3}"/>
              </a:ext>
            </a:extLst>
          </p:cNvPr>
          <p:cNvPicPr>
            <a:picLocks noChangeAspect="1"/>
          </p:cNvPicPr>
          <p:nvPr/>
        </p:nvPicPr>
        <p:blipFill>
          <a:blip r:embed="rId4"/>
          <a:stretch>
            <a:fillRect/>
          </a:stretch>
        </p:blipFill>
        <p:spPr>
          <a:xfrm>
            <a:off x="3985130" y="1388851"/>
            <a:ext cx="3623591" cy="307273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en-US" altLang="zh-CN" sz="3600" b="1" dirty="0">
                <a:solidFill>
                  <a:srgbClr val="434343"/>
                </a:solidFill>
                <a:latin typeface="Droid Sans"/>
                <a:ea typeface="Droid Sans"/>
                <a:cs typeface="Droid Sans"/>
                <a:sym typeface="Droid Sans"/>
              </a:rPr>
              <a:t>-font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字体）</a:t>
            </a:r>
            <a:endParaRPr sz="3600" b="1" dirty="0">
              <a:solidFill>
                <a:srgbClr val="434343"/>
              </a:solidFill>
              <a:latin typeface="Droid Sans"/>
              <a:ea typeface="Droid Sans"/>
              <a:cs typeface="Droid Sans"/>
              <a:sym typeface="Droid Sans"/>
            </a:endParaRPr>
          </a:p>
        </p:txBody>
      </p:sp>
      <p:sp>
        <p:nvSpPr>
          <p:cNvPr id="491" name="Google Shape;491;p34"/>
          <p:cNvSpPr txBox="1"/>
          <p:nvPr/>
        </p:nvSpPr>
        <p:spPr>
          <a:xfrm>
            <a:off x="4114800" y="1149300"/>
            <a:ext cx="44196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measures runs of text in </a:t>
            </a:r>
            <a:r>
              <a:rPr lang="en" sz="1800" b="1" i="1">
                <a:latin typeface="Droid Serif"/>
                <a:ea typeface="Droid Serif"/>
                <a:cs typeface="Droid Serif"/>
                <a:sym typeface="Droid Serif"/>
              </a:rPr>
              <a:t>fonts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pic>
        <p:nvPicPr>
          <p:cNvPr id="492" name="Google Shape;492;p34" descr="IC520421.png"/>
          <p:cNvPicPr preferRelativeResize="0"/>
          <p:nvPr/>
        </p:nvPicPr>
        <p:blipFill>
          <a:blip r:embed="rId3">
            <a:alphaModFix/>
          </a:blip>
          <a:stretch>
            <a:fillRect/>
          </a:stretch>
        </p:blipFill>
        <p:spPr>
          <a:xfrm>
            <a:off x="502500" y="1400125"/>
            <a:ext cx="3002700" cy="2638475"/>
          </a:xfrm>
          <a:prstGeom prst="rect">
            <a:avLst/>
          </a:prstGeom>
          <a:noFill/>
          <a:ln>
            <a:noFill/>
          </a:ln>
        </p:spPr>
      </p:pic>
      <p:sp>
        <p:nvSpPr>
          <p:cNvPr id="493" name="Google Shape;493;p34"/>
          <p:cNvSpPr txBox="1"/>
          <p:nvPr/>
        </p:nvSpPr>
        <p:spPr>
          <a:xfrm>
            <a:off x="4343400" y="1752600"/>
            <a:ext cx="914400" cy="45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45818E"/>
                </a:solidFill>
                <a:latin typeface="Consolas"/>
                <a:ea typeface="Consolas"/>
                <a:cs typeface="Consolas"/>
                <a:sym typeface="Consolas"/>
              </a:rPr>
              <a:t>"fire"</a:t>
            </a:r>
            <a:endParaRPr>
              <a:solidFill>
                <a:srgbClr val="45818E"/>
              </a:solidFill>
              <a:latin typeface="Consolas"/>
              <a:ea typeface="Consolas"/>
              <a:cs typeface="Consolas"/>
              <a:sym typeface="Consolas"/>
            </a:endParaRPr>
          </a:p>
        </p:txBody>
      </p:sp>
      <p:sp>
        <p:nvSpPr>
          <p:cNvPr id="494" name="Google Shape;494;p34"/>
          <p:cNvSpPr txBox="1"/>
          <p:nvPr/>
        </p:nvSpPr>
        <p:spPr>
          <a:xfrm>
            <a:off x="4343400" y="2657100"/>
            <a:ext cx="1981200" cy="1152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HarfBuzzShaper</a:t>
            </a:r>
            <a:endParaRPr sz="1800">
              <a:solidFill>
                <a:srgbClr val="0000FF"/>
              </a:solidFill>
              <a:latin typeface="Consolas"/>
              <a:ea typeface="Consolas"/>
              <a:cs typeface="Consolas"/>
              <a:sym typeface="Consolas"/>
            </a:endParaRPr>
          </a:p>
        </p:txBody>
      </p:sp>
      <p:sp>
        <p:nvSpPr>
          <p:cNvPr id="495" name="Google Shape;495;p34"/>
          <p:cNvSpPr txBox="1"/>
          <p:nvPr/>
        </p:nvSpPr>
        <p:spPr>
          <a:xfrm>
            <a:off x="5562600" y="1885200"/>
            <a:ext cx="762000" cy="4671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Font</a:t>
            </a:r>
            <a:endParaRPr sz="1800">
              <a:solidFill>
                <a:srgbClr val="0000FF"/>
              </a:solidFill>
              <a:latin typeface="Consolas"/>
              <a:ea typeface="Consolas"/>
              <a:cs typeface="Consolas"/>
              <a:sym typeface="Consolas"/>
            </a:endParaRPr>
          </a:p>
        </p:txBody>
      </p:sp>
      <p:sp>
        <p:nvSpPr>
          <p:cNvPr id="496" name="Google Shape;496;p34"/>
          <p:cNvSpPr txBox="1"/>
          <p:nvPr/>
        </p:nvSpPr>
        <p:spPr>
          <a:xfrm>
            <a:off x="6705600" y="2667000"/>
            <a:ext cx="1676400" cy="1143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ShapeResult</a:t>
            </a:r>
            <a:endParaRPr sz="1800">
              <a:solidFill>
                <a:srgbClr val="0000FF"/>
              </a:solidFill>
              <a:latin typeface="Consolas"/>
              <a:ea typeface="Consolas"/>
              <a:cs typeface="Consolas"/>
              <a:sym typeface="Consolas"/>
            </a:endParaRPr>
          </a:p>
        </p:txBody>
      </p:sp>
      <p:sp>
        <p:nvSpPr>
          <p:cNvPr id="497" name="Google Shape;497;p34"/>
          <p:cNvSpPr/>
          <p:nvPr/>
        </p:nvSpPr>
        <p:spPr>
          <a:xfrm>
            <a:off x="4572000" y="3124200"/>
            <a:ext cx="1219200" cy="533400"/>
          </a:xfrm>
          <a:prstGeom prst="bevel">
            <a:avLst>
              <a:gd name="adj" fmla="val 1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i="1">
                <a:latin typeface="Droid Serif"/>
                <a:ea typeface="Droid Serif"/>
                <a:cs typeface="Droid Serif"/>
                <a:sym typeface="Droid Serif"/>
              </a:rPr>
              <a:t>HarfBuzz</a:t>
            </a:r>
            <a:endParaRPr b="1" i="1">
              <a:latin typeface="Droid Serif"/>
              <a:ea typeface="Droid Serif"/>
              <a:cs typeface="Droid Serif"/>
              <a:sym typeface="Droid Serif"/>
            </a:endParaRPr>
          </a:p>
        </p:txBody>
      </p:sp>
      <p:cxnSp>
        <p:nvCxnSpPr>
          <p:cNvPr id="498" name="Google Shape;498;p34"/>
          <p:cNvCxnSpPr>
            <a:stCxn id="493" idx="2"/>
          </p:cNvCxnSpPr>
          <p:nvPr/>
        </p:nvCxnSpPr>
        <p:spPr>
          <a:xfrm>
            <a:off x="4800600" y="2209800"/>
            <a:ext cx="0" cy="457200"/>
          </a:xfrm>
          <a:prstGeom prst="straightConnector1">
            <a:avLst/>
          </a:prstGeom>
          <a:noFill/>
          <a:ln w="19050" cap="flat" cmpd="sng">
            <a:solidFill>
              <a:schemeClr val="dk2"/>
            </a:solidFill>
            <a:prstDash val="solid"/>
            <a:round/>
            <a:headEnd type="none" w="med" len="med"/>
            <a:tailEnd type="triangle" w="med" len="med"/>
          </a:ln>
        </p:spPr>
      </p:cxnSp>
      <p:cxnSp>
        <p:nvCxnSpPr>
          <p:cNvPr id="499" name="Google Shape;499;p34"/>
          <p:cNvCxnSpPr/>
          <p:nvPr/>
        </p:nvCxnSpPr>
        <p:spPr>
          <a:xfrm>
            <a:off x="5867400" y="2361825"/>
            <a:ext cx="0" cy="305100"/>
          </a:xfrm>
          <a:prstGeom prst="straightConnector1">
            <a:avLst/>
          </a:prstGeom>
          <a:noFill/>
          <a:ln w="19050" cap="flat" cmpd="sng">
            <a:solidFill>
              <a:schemeClr val="dk2"/>
            </a:solidFill>
            <a:prstDash val="solid"/>
            <a:round/>
            <a:headEnd type="none" w="med" len="med"/>
            <a:tailEnd type="triangle" w="med" len="med"/>
          </a:ln>
        </p:spPr>
      </p:cxnSp>
      <p:cxnSp>
        <p:nvCxnSpPr>
          <p:cNvPr id="500" name="Google Shape;500;p34"/>
          <p:cNvCxnSpPr>
            <a:stCxn id="494" idx="3"/>
            <a:endCxn id="496" idx="1"/>
          </p:cNvCxnSpPr>
          <p:nvPr/>
        </p:nvCxnSpPr>
        <p:spPr>
          <a:xfrm>
            <a:off x="6324600" y="3233550"/>
            <a:ext cx="381000" cy="5100"/>
          </a:xfrm>
          <a:prstGeom prst="straightConnector1">
            <a:avLst/>
          </a:prstGeom>
          <a:noFill/>
          <a:ln w="19050" cap="flat" cmpd="sng">
            <a:solidFill>
              <a:schemeClr val="dk2"/>
            </a:solidFill>
            <a:prstDash val="solid"/>
            <a:round/>
            <a:headEnd type="none" w="med" len="med"/>
            <a:tailEnd type="triangle" w="med" len="med"/>
          </a:ln>
        </p:spPr>
      </p:cxnSp>
      <p:sp>
        <p:nvSpPr>
          <p:cNvPr id="501" name="Google Shape;501;p34"/>
          <p:cNvSpPr txBox="1"/>
          <p:nvPr/>
        </p:nvSpPr>
        <p:spPr>
          <a:xfrm>
            <a:off x="6934200" y="3048000"/>
            <a:ext cx="1143000" cy="6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i="1">
                <a:latin typeface="Playfair Display"/>
                <a:ea typeface="Playfair Display"/>
                <a:cs typeface="Playfair Display"/>
                <a:sym typeface="Playfair Display"/>
              </a:rPr>
              <a:t>fire</a:t>
            </a:r>
            <a:endParaRPr sz="3600" b="1" i="1">
              <a:latin typeface="Playfair Display"/>
              <a:ea typeface="Playfair Display"/>
              <a:cs typeface="Playfair Display"/>
              <a:sym typeface="Playfair Display"/>
            </a:endParaRPr>
          </a:p>
        </p:txBody>
      </p:sp>
      <p:sp>
        <p:nvSpPr>
          <p:cNvPr id="502" name="Google Shape;502;p34"/>
          <p:cNvSpPr/>
          <p:nvPr/>
        </p:nvSpPr>
        <p:spPr>
          <a:xfrm>
            <a:off x="7129475" y="3167050"/>
            <a:ext cx="323700" cy="476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7424750" y="3276600"/>
            <a:ext cx="247500" cy="30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7643825" y="3271850"/>
            <a:ext cx="214200" cy="30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4"/>
          <p:cNvCxnSpPr/>
          <p:nvPr/>
        </p:nvCxnSpPr>
        <p:spPr>
          <a:xfrm>
            <a:off x="6967525" y="3005150"/>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6" name="Google Shape;506;p34"/>
          <p:cNvCxnSpPr/>
          <p:nvPr/>
        </p:nvCxnSpPr>
        <p:spPr>
          <a:xfrm>
            <a:off x="7258025" y="3109925"/>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7" name="Google Shape;507;p34"/>
          <p:cNvCxnSpPr/>
          <p:nvPr/>
        </p:nvCxnSpPr>
        <p:spPr>
          <a:xfrm>
            <a:off x="7486625" y="3114675"/>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8" name="Google Shape;508;p34"/>
          <p:cNvCxnSpPr/>
          <p:nvPr/>
        </p:nvCxnSpPr>
        <p:spPr>
          <a:xfrm>
            <a:off x="7129475" y="3686175"/>
            <a:ext cx="304800" cy="0"/>
          </a:xfrm>
          <a:prstGeom prst="straightConnector1">
            <a:avLst/>
          </a:prstGeom>
          <a:noFill/>
          <a:ln w="9525" cap="flat" cmpd="sng">
            <a:solidFill>
              <a:srgbClr val="FF0000"/>
            </a:solidFill>
            <a:prstDash val="solid"/>
            <a:round/>
            <a:headEnd type="triangle" w="med" len="med"/>
            <a:tailEnd type="triangle" w="med" len="med"/>
          </a:ln>
        </p:spPr>
      </p:cxnSp>
      <p:cxnSp>
        <p:nvCxnSpPr>
          <p:cNvPr id="509" name="Google Shape;509;p34"/>
          <p:cNvCxnSpPr/>
          <p:nvPr/>
        </p:nvCxnSpPr>
        <p:spPr>
          <a:xfrm>
            <a:off x="7415225" y="3614750"/>
            <a:ext cx="243000" cy="0"/>
          </a:xfrm>
          <a:prstGeom prst="straightConnector1">
            <a:avLst/>
          </a:prstGeom>
          <a:noFill/>
          <a:ln w="9525" cap="flat" cmpd="sng">
            <a:solidFill>
              <a:srgbClr val="FF0000"/>
            </a:solidFill>
            <a:prstDash val="solid"/>
            <a:round/>
            <a:headEnd type="triangle" w="med" len="med"/>
            <a:tailEnd type="triangle" w="med" len="med"/>
          </a:ln>
        </p:spPr>
      </p:cxnSp>
      <p:cxnSp>
        <p:nvCxnSpPr>
          <p:cNvPr id="510" name="Google Shape;510;p34"/>
          <p:cNvCxnSpPr/>
          <p:nvPr/>
        </p:nvCxnSpPr>
        <p:spPr>
          <a:xfrm>
            <a:off x="7648575" y="3638550"/>
            <a:ext cx="214200" cy="0"/>
          </a:xfrm>
          <a:prstGeom prst="straightConnector1">
            <a:avLst/>
          </a:prstGeom>
          <a:noFill/>
          <a:ln w="9525" cap="flat" cmpd="sng">
            <a:solidFill>
              <a:srgbClr val="FF0000"/>
            </a:solidFill>
            <a:prstDash val="solid"/>
            <a:round/>
            <a:headEnd type="triangle" w="med" len="med"/>
            <a:tailEnd type="triangle" w="med" len="med"/>
          </a:ln>
        </p:spPr>
      </p:cxnSp>
      <p:cxnSp>
        <p:nvCxnSpPr>
          <p:cNvPr id="511" name="Google Shape;511;p34"/>
          <p:cNvCxnSpPr/>
          <p:nvPr/>
        </p:nvCxnSpPr>
        <p:spPr>
          <a:xfrm rot="10800000">
            <a:off x="7072325" y="3176575"/>
            <a:ext cx="0" cy="457200"/>
          </a:xfrm>
          <a:prstGeom prst="straightConnector1">
            <a:avLst/>
          </a:prstGeom>
          <a:noFill/>
          <a:ln w="9525" cap="flat" cmpd="sng">
            <a:solidFill>
              <a:srgbClr val="FF0000"/>
            </a:solidFill>
            <a:prstDash val="solid"/>
            <a:round/>
            <a:headEnd type="triangle" w="med" len="med"/>
            <a:tailEnd type="triangle" w="med" len="med"/>
          </a:ln>
        </p:spPr>
      </p:cxnSp>
      <p:cxnSp>
        <p:nvCxnSpPr>
          <p:cNvPr id="512" name="Google Shape;512;p34"/>
          <p:cNvCxnSpPr/>
          <p:nvPr/>
        </p:nvCxnSpPr>
        <p:spPr>
          <a:xfrm rot="10800000">
            <a:off x="7910525" y="3281425"/>
            <a:ext cx="0" cy="295200"/>
          </a:xfrm>
          <a:prstGeom prst="straightConnector1">
            <a:avLst/>
          </a:prstGeom>
          <a:noFill/>
          <a:ln w="9525" cap="flat" cmpd="sng">
            <a:solidFill>
              <a:srgbClr val="FF0000"/>
            </a:solidFill>
            <a:prstDash val="solid"/>
            <a:round/>
            <a:headEnd type="triangle" w="med" len="med"/>
            <a:tailEnd type="triangle" w="med" len="med"/>
          </a:ln>
        </p:spPr>
      </p:cxnSp>
      <p:sp>
        <p:nvSpPr>
          <p:cNvPr id="513" name="Google Shape;513;p34"/>
          <p:cNvSpPr txBox="1"/>
          <p:nvPr/>
        </p:nvSpPr>
        <p:spPr>
          <a:xfrm>
            <a:off x="5486400" y="3962400"/>
            <a:ext cx="2819400" cy="67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latin typeface="Droid Serif"/>
                <a:ea typeface="Droid Serif"/>
                <a:cs typeface="Droid Serif"/>
                <a:sym typeface="Droid Serif"/>
              </a:rPr>
              <a:t>Shaping</a:t>
            </a:r>
            <a:r>
              <a:rPr lang="en" i="1">
                <a:latin typeface="Droid Serif"/>
                <a:ea typeface="Droid Serif"/>
                <a:cs typeface="Droid Serif"/>
                <a:sym typeface="Droid Serif"/>
              </a:rPr>
              <a:t> selects the glyphs and</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computes their placement.</a:t>
            </a:r>
            <a:endParaRPr i="1">
              <a:latin typeface="Droid Serif"/>
              <a:ea typeface="Droid Serif"/>
              <a:cs typeface="Droid Serif"/>
              <a:sym typeface="Droid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520" name="Google Shape;520;p35"/>
          <p:cNvSpPr/>
          <p:nvPr/>
        </p:nvSpPr>
        <p:spPr>
          <a:xfrm>
            <a:off x="518575" y="1307628"/>
            <a:ext cx="1834200" cy="1720200"/>
          </a:xfrm>
          <a:prstGeom prst="frame">
            <a:avLst>
              <a:gd name="adj1" fmla="val 729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Times New Roman"/>
              <a:ea typeface="Times New Roman"/>
              <a:cs typeface="Times New Roman"/>
              <a:sym typeface="Times New Roman"/>
            </a:endParaRPr>
          </a:p>
        </p:txBody>
      </p:sp>
      <p:sp>
        <p:nvSpPr>
          <p:cNvPr id="521" name="Google Shape;521;p35"/>
          <p:cNvSpPr txBox="1"/>
          <p:nvPr/>
        </p:nvSpPr>
        <p:spPr>
          <a:xfrm>
            <a:off x="664179" y="1438298"/>
            <a:ext cx="2467800" cy="19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666666"/>
                </a:solidFill>
              </a:rPr>
              <a:t>CSS</a:t>
            </a:r>
            <a:endParaRPr sz="3000" b="1">
              <a:solidFill>
                <a:srgbClr val="666666"/>
              </a:solidFill>
            </a:endParaRPr>
          </a:p>
          <a:p>
            <a:pPr marL="0" lvl="0" indent="0" algn="l" rtl="0">
              <a:spcBef>
                <a:spcPts val="0"/>
              </a:spcBef>
              <a:spcAft>
                <a:spcPts val="0"/>
              </a:spcAft>
              <a:buNone/>
            </a:pPr>
            <a:r>
              <a:rPr lang="en" sz="3000" b="1">
                <a:solidFill>
                  <a:srgbClr val="666666"/>
                </a:solidFill>
              </a:rPr>
              <a:t>IS</a:t>
            </a:r>
            <a:endParaRPr sz="3000" b="1">
              <a:solidFill>
                <a:srgbClr val="666666"/>
              </a:solidFill>
            </a:endParaRPr>
          </a:p>
          <a:p>
            <a:pPr marL="0" lvl="0" indent="0" algn="l" rtl="0">
              <a:spcBef>
                <a:spcPts val="0"/>
              </a:spcBef>
              <a:spcAft>
                <a:spcPts val="0"/>
              </a:spcAft>
              <a:buNone/>
            </a:pPr>
            <a:r>
              <a:rPr lang="en" sz="3000" b="1">
                <a:solidFill>
                  <a:srgbClr val="666666"/>
                </a:solidFill>
              </a:rPr>
              <a:t>AWESOME</a:t>
            </a:r>
            <a:endParaRPr sz="3000" b="1">
              <a:solidFill>
                <a:srgbClr val="666666"/>
              </a:solidFill>
            </a:endParaRPr>
          </a:p>
        </p:txBody>
      </p:sp>
      <p:sp>
        <p:nvSpPr>
          <p:cNvPr id="522" name="Google Shape;522;p35"/>
          <p:cNvSpPr/>
          <p:nvPr/>
        </p:nvSpPr>
        <p:spPr>
          <a:xfrm>
            <a:off x="518575" y="1300750"/>
            <a:ext cx="1834200" cy="1720200"/>
          </a:xfrm>
          <a:prstGeom prst="rect">
            <a:avLst/>
          </a:prstGeom>
          <a:noFill/>
          <a:ln w="2857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txBox="1"/>
          <p:nvPr/>
        </p:nvSpPr>
        <p:spPr>
          <a:xfrm>
            <a:off x="3366500" y="1735450"/>
            <a:ext cx="15558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FF0000"/>
                </a:solidFill>
                <a:latin typeface="Droid Serif"/>
                <a:ea typeface="Droid Serif"/>
                <a:cs typeface="Droid Serif"/>
                <a:sym typeface="Droid Serif"/>
              </a:rPr>
              <a:t>border box rect</a:t>
            </a:r>
            <a:endParaRPr i="1">
              <a:solidFill>
                <a:srgbClr val="FF0000"/>
              </a:solidFill>
              <a:latin typeface="Droid Serif"/>
              <a:ea typeface="Droid Serif"/>
              <a:cs typeface="Droid Serif"/>
              <a:sym typeface="Droid Serif"/>
            </a:endParaRPr>
          </a:p>
        </p:txBody>
      </p:sp>
      <p:cxnSp>
        <p:nvCxnSpPr>
          <p:cNvPr id="524" name="Google Shape;524;p35"/>
          <p:cNvCxnSpPr>
            <a:stCxn id="523" idx="1"/>
          </p:cNvCxnSpPr>
          <p:nvPr/>
        </p:nvCxnSpPr>
        <p:spPr>
          <a:xfrm flipH="1">
            <a:off x="2405900" y="1953250"/>
            <a:ext cx="960600" cy="2100"/>
          </a:xfrm>
          <a:prstGeom prst="straightConnector1">
            <a:avLst/>
          </a:prstGeom>
          <a:noFill/>
          <a:ln w="19050" cap="flat" cmpd="sng">
            <a:solidFill>
              <a:srgbClr val="FF0000"/>
            </a:solidFill>
            <a:prstDash val="solid"/>
            <a:round/>
            <a:headEnd type="none" w="med" len="med"/>
            <a:tailEnd type="triangle" w="med" len="med"/>
          </a:ln>
        </p:spPr>
      </p:cxnSp>
      <p:sp>
        <p:nvSpPr>
          <p:cNvPr id="525" name="Google Shape;525;p35"/>
          <p:cNvSpPr/>
          <p:nvPr/>
        </p:nvSpPr>
        <p:spPr>
          <a:xfrm>
            <a:off x="664179" y="1438298"/>
            <a:ext cx="2198400" cy="1465500"/>
          </a:xfrm>
          <a:prstGeom prst="rect">
            <a:avLst/>
          </a:prstGeom>
          <a:noFill/>
          <a:ln w="2857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26" name="Google Shape;526;p35"/>
          <p:cNvSpPr txBox="1"/>
          <p:nvPr/>
        </p:nvSpPr>
        <p:spPr>
          <a:xfrm>
            <a:off x="3366500" y="2171050"/>
            <a:ext cx="19563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0000FF"/>
                </a:solidFill>
                <a:latin typeface="Droid Serif"/>
                <a:ea typeface="Droid Serif"/>
                <a:cs typeface="Droid Serif"/>
                <a:sym typeface="Droid Serif"/>
              </a:rPr>
              <a:t>layout overflow rect</a:t>
            </a:r>
            <a:endParaRPr i="1">
              <a:solidFill>
                <a:srgbClr val="0000FF"/>
              </a:solidFill>
              <a:latin typeface="Droid Serif"/>
              <a:ea typeface="Droid Serif"/>
              <a:cs typeface="Droid Serif"/>
              <a:sym typeface="Droid Serif"/>
            </a:endParaRPr>
          </a:p>
        </p:txBody>
      </p:sp>
      <p:cxnSp>
        <p:nvCxnSpPr>
          <p:cNvPr id="527" name="Google Shape;527;p35"/>
          <p:cNvCxnSpPr>
            <a:stCxn id="526" idx="1"/>
          </p:cNvCxnSpPr>
          <p:nvPr/>
        </p:nvCxnSpPr>
        <p:spPr>
          <a:xfrm rot="10800000">
            <a:off x="2890400" y="2388850"/>
            <a:ext cx="476100" cy="0"/>
          </a:xfrm>
          <a:prstGeom prst="straightConnector1">
            <a:avLst/>
          </a:prstGeom>
          <a:noFill/>
          <a:ln w="19050" cap="flat" cmpd="sng">
            <a:solidFill>
              <a:srgbClr val="0000FF"/>
            </a:solidFill>
            <a:prstDash val="solid"/>
            <a:round/>
            <a:headEnd type="none" w="med" len="med"/>
            <a:tailEnd type="triangle" w="med" len="med"/>
          </a:ln>
        </p:spPr>
      </p:cxnSp>
      <p:pic>
        <p:nvPicPr>
          <p:cNvPr id="528" name="Google Shape;528;p35" descr="scrolling.gif"/>
          <p:cNvPicPr preferRelativeResize="0"/>
          <p:nvPr/>
        </p:nvPicPr>
        <p:blipFill>
          <a:blip r:embed="rId3">
            <a:alphaModFix/>
          </a:blip>
          <a:stretch>
            <a:fillRect/>
          </a:stretch>
        </p:blipFill>
        <p:spPr>
          <a:xfrm>
            <a:off x="5484325" y="2247575"/>
            <a:ext cx="3404700" cy="2723760"/>
          </a:xfrm>
          <a:prstGeom prst="rect">
            <a:avLst/>
          </a:prstGeom>
          <a:noFill/>
          <a:ln>
            <a:noFill/>
          </a:ln>
        </p:spPr>
      </p:pic>
      <p:sp>
        <p:nvSpPr>
          <p:cNvPr id="529" name="Google Shape;529;p35"/>
          <p:cNvSpPr txBox="1"/>
          <p:nvPr/>
        </p:nvSpPr>
        <p:spPr>
          <a:xfrm>
            <a:off x="5557325" y="130075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contents of a layout object can </a:t>
            </a:r>
            <a:r>
              <a:rPr lang="en" sz="1800" b="1" i="1">
                <a:latin typeface="Droid Serif"/>
                <a:ea typeface="Droid Serif"/>
                <a:cs typeface="Droid Serif"/>
                <a:sym typeface="Droid Serif"/>
              </a:rPr>
              <a:t>overflow</a:t>
            </a:r>
            <a:r>
              <a:rPr lang="en" sz="1800" i="1">
                <a:latin typeface="Droid Serif"/>
                <a:ea typeface="Droid Serif"/>
                <a:cs typeface="Droid Serif"/>
                <a:sym typeface="Droid Serif"/>
              </a:rPr>
              <a:t> its border box.</a:t>
            </a:r>
            <a:endParaRPr sz="1800" i="1">
              <a:latin typeface="Droid Serif"/>
              <a:ea typeface="Droid Serif"/>
              <a:cs typeface="Droid Serif"/>
              <a:sym typeface="Droid Serif"/>
            </a:endParaRPr>
          </a:p>
        </p:txBody>
      </p:sp>
      <p:sp>
        <p:nvSpPr>
          <p:cNvPr id="530" name="Google Shape;530;p35"/>
          <p:cNvSpPr txBox="1"/>
          <p:nvPr/>
        </p:nvSpPr>
        <p:spPr>
          <a:xfrm>
            <a:off x="1918100" y="366085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Overflow can be visible, hidden, or </a:t>
            </a:r>
            <a:r>
              <a:rPr lang="en" sz="1800" b="1" i="1">
                <a:latin typeface="Droid Serif"/>
                <a:ea typeface="Droid Serif"/>
                <a:cs typeface="Droid Serif"/>
                <a:sym typeface="Droid Serif"/>
              </a:rPr>
              <a:t>scrollable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531" name="Google Shape;531;p35"/>
          <p:cNvCxnSpPr/>
          <p:nvPr/>
        </p:nvCxnSpPr>
        <p:spPr>
          <a:xfrm>
            <a:off x="4386850" y="4148800"/>
            <a:ext cx="16833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538" name="Google Shape;538;p36"/>
          <p:cNvSpPr txBox="1"/>
          <p:nvPr/>
        </p:nvSpPr>
        <p:spPr>
          <a:xfrm>
            <a:off x="407775" y="1241925"/>
            <a:ext cx="5403000" cy="5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Other kinds of layout are even more complex.</a:t>
            </a:r>
            <a:endParaRPr sz="1800" i="1">
              <a:latin typeface="Droid Serif"/>
              <a:ea typeface="Droid Serif"/>
              <a:cs typeface="Droid Serif"/>
              <a:sym typeface="Droid Serif"/>
            </a:endParaRPr>
          </a:p>
        </p:txBody>
      </p:sp>
      <p:sp>
        <p:nvSpPr>
          <p:cNvPr id="539" name="Google Shape;539;p36"/>
          <p:cNvSpPr txBox="1"/>
          <p:nvPr/>
        </p:nvSpPr>
        <p:spPr>
          <a:xfrm>
            <a:off x="3999950" y="2266975"/>
            <a:ext cx="4146300" cy="19155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&lt;table&gt;</a:t>
            </a:r>
            <a:endParaRPr sz="1800">
              <a:solidFill>
                <a:srgbClr val="0000FF"/>
              </a:solidFill>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float</a:t>
            </a:r>
            <a:r>
              <a:rPr lang="en" sz="1800">
                <a:latin typeface="Consolas"/>
                <a:ea typeface="Consolas"/>
                <a:cs typeface="Consolas"/>
                <a:sym typeface="Consolas"/>
              </a:rPr>
              <a:t>: left</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column-count</a:t>
            </a:r>
            <a:r>
              <a:rPr lang="en" sz="1800">
                <a:latin typeface="Consolas"/>
                <a:ea typeface="Consolas"/>
                <a:cs typeface="Consolas"/>
                <a:sym typeface="Consolas"/>
              </a:rPr>
              <a:t>: 3</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display</a:t>
            </a:r>
            <a:r>
              <a:rPr lang="en" sz="1800">
                <a:latin typeface="Consolas"/>
                <a:ea typeface="Consolas"/>
                <a:cs typeface="Consolas"/>
                <a:sym typeface="Consolas"/>
              </a:rPr>
              <a:t>: flex</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writing-mode</a:t>
            </a:r>
            <a:r>
              <a:rPr lang="en" sz="1800">
                <a:latin typeface="Consolas"/>
                <a:ea typeface="Consolas"/>
                <a:cs typeface="Consolas"/>
                <a:sym typeface="Consolas"/>
              </a:rPr>
              <a:t>: vertical-lr</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540" name="Google Shape;540;p36" descr="example-float-right-float-left.jpg"/>
          <p:cNvPicPr preferRelativeResize="0"/>
          <p:nvPr/>
        </p:nvPicPr>
        <p:blipFill>
          <a:blip r:embed="rId3">
            <a:alphaModFix/>
          </a:blip>
          <a:stretch>
            <a:fillRect/>
          </a:stretch>
        </p:blipFill>
        <p:spPr>
          <a:xfrm>
            <a:off x="819650" y="1835025"/>
            <a:ext cx="2402940" cy="3003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547" name="Google Shape;547;p37"/>
          <p:cNvSpPr txBox="1"/>
          <p:nvPr/>
        </p:nvSpPr>
        <p:spPr>
          <a:xfrm>
            <a:off x="2566500" y="1752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548" name="Google Shape;548;p37"/>
          <p:cNvSpPr txBox="1"/>
          <p:nvPr/>
        </p:nvSpPr>
        <p:spPr>
          <a:xfrm>
            <a:off x="27951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549" name="Google Shape;549;p37"/>
          <p:cNvSpPr txBox="1"/>
          <p:nvPr/>
        </p:nvSpPr>
        <p:spPr>
          <a:xfrm>
            <a:off x="3023700" y="2514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550" name="Google Shape;550;p37"/>
          <p:cNvSpPr txBox="1"/>
          <p:nvPr/>
        </p:nvSpPr>
        <p:spPr>
          <a:xfrm>
            <a:off x="3252300" y="2895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51" name="Google Shape;551;p37"/>
          <p:cNvSpPr txBox="1"/>
          <p:nvPr/>
        </p:nvSpPr>
        <p:spPr>
          <a:xfrm>
            <a:off x="3480900" y="3276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2" name="Google Shape;552;p37"/>
          <p:cNvSpPr txBox="1"/>
          <p:nvPr/>
        </p:nvSpPr>
        <p:spPr>
          <a:xfrm>
            <a:off x="3480900" y="4038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3" name="Google Shape;553;p37"/>
          <p:cNvSpPr txBox="1"/>
          <p:nvPr/>
        </p:nvSpPr>
        <p:spPr>
          <a:xfrm>
            <a:off x="3709500" y="3657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554" name="Google Shape;554;p37"/>
          <p:cNvCxnSpPr>
            <a:endCxn id="548" idx="1"/>
          </p:cNvCxnSpPr>
          <p:nvPr/>
        </p:nvCxnSpPr>
        <p:spPr>
          <a:xfrm rot="-5400000" flipH="1">
            <a:off x="2609700" y="2100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555" name="Google Shape;555;p37"/>
          <p:cNvCxnSpPr>
            <a:endCxn id="549" idx="1"/>
          </p:cNvCxnSpPr>
          <p:nvPr/>
        </p:nvCxnSpPr>
        <p:spPr>
          <a:xfrm rot="-5400000" flipH="1">
            <a:off x="2831850" y="2475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556" name="Google Shape;556;p37"/>
          <p:cNvCxnSpPr>
            <a:endCxn id="550" idx="1"/>
          </p:cNvCxnSpPr>
          <p:nvPr/>
        </p:nvCxnSpPr>
        <p:spPr>
          <a:xfrm rot="-5400000" flipH="1">
            <a:off x="3063600" y="2859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557" name="Google Shape;557;p37"/>
          <p:cNvCxnSpPr>
            <a:endCxn id="551" idx="1"/>
          </p:cNvCxnSpPr>
          <p:nvPr/>
        </p:nvCxnSpPr>
        <p:spPr>
          <a:xfrm rot="-5400000" flipH="1">
            <a:off x="3300300" y="3248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558" name="Google Shape;558;p37"/>
          <p:cNvCxnSpPr>
            <a:endCxn id="553" idx="1"/>
          </p:cNvCxnSpPr>
          <p:nvPr/>
        </p:nvCxnSpPr>
        <p:spPr>
          <a:xfrm rot="-5400000" flipH="1">
            <a:off x="3522450" y="3622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559" name="Google Shape;559;p37"/>
          <p:cNvCxnSpPr>
            <a:endCxn id="552" idx="1"/>
          </p:cNvCxnSpPr>
          <p:nvPr/>
        </p:nvCxnSpPr>
        <p:spPr>
          <a:xfrm rot="-5400000" flipH="1">
            <a:off x="2924100" y="3634200"/>
            <a:ext cx="977100" cy="136500"/>
          </a:xfrm>
          <a:prstGeom prst="curvedConnector2">
            <a:avLst/>
          </a:prstGeom>
          <a:noFill/>
          <a:ln w="19050" cap="flat" cmpd="sng">
            <a:solidFill>
              <a:schemeClr val="dk2"/>
            </a:solidFill>
            <a:prstDash val="solid"/>
            <a:round/>
            <a:headEnd type="none" w="med" len="med"/>
            <a:tailEnd type="none" w="med" len="med"/>
          </a:ln>
        </p:spPr>
      </p:cxnSp>
      <p:cxnSp>
        <p:nvCxnSpPr>
          <p:cNvPr id="560" name="Google Shape;560;p37"/>
          <p:cNvCxnSpPr>
            <a:stCxn id="547" idx="3"/>
            <a:endCxn id="561" idx="1"/>
          </p:cNvCxnSpPr>
          <p:nvPr/>
        </p:nvCxnSpPr>
        <p:spPr>
          <a:xfrm>
            <a:off x="3999900" y="1905000"/>
            <a:ext cx="673500" cy="0"/>
          </a:xfrm>
          <a:prstGeom prst="straightConnector1">
            <a:avLst/>
          </a:prstGeom>
          <a:noFill/>
          <a:ln w="9525" cap="flat" cmpd="sng">
            <a:solidFill>
              <a:schemeClr val="dk2"/>
            </a:solidFill>
            <a:prstDash val="solid"/>
            <a:round/>
            <a:headEnd type="none" w="med" len="med"/>
            <a:tailEnd type="triangle" w="med" len="med"/>
          </a:ln>
        </p:spPr>
      </p:cxnSp>
      <p:cxnSp>
        <p:nvCxnSpPr>
          <p:cNvPr id="562" name="Google Shape;562;p37"/>
          <p:cNvCxnSpPr>
            <a:stCxn id="548" idx="3"/>
          </p:cNvCxnSpPr>
          <p:nvPr/>
        </p:nvCxnSpPr>
        <p:spPr>
          <a:xfrm>
            <a:off x="3633300" y="2286000"/>
            <a:ext cx="1143000" cy="0"/>
          </a:xfrm>
          <a:prstGeom prst="straightConnector1">
            <a:avLst/>
          </a:prstGeom>
          <a:noFill/>
          <a:ln w="9525" cap="flat" cmpd="sng">
            <a:solidFill>
              <a:schemeClr val="dk2"/>
            </a:solidFill>
            <a:prstDash val="solid"/>
            <a:round/>
            <a:headEnd type="none" w="med" len="med"/>
            <a:tailEnd type="triangle" w="med" len="med"/>
          </a:ln>
        </p:spPr>
      </p:cxnSp>
      <p:cxnSp>
        <p:nvCxnSpPr>
          <p:cNvPr id="563" name="Google Shape;563;p37"/>
          <p:cNvCxnSpPr>
            <a:stCxn id="549" idx="3"/>
          </p:cNvCxnSpPr>
          <p:nvPr/>
        </p:nvCxnSpPr>
        <p:spPr>
          <a:xfrm>
            <a:off x="3861900" y="2667000"/>
            <a:ext cx="1143000" cy="0"/>
          </a:xfrm>
          <a:prstGeom prst="straightConnector1">
            <a:avLst/>
          </a:prstGeom>
          <a:noFill/>
          <a:ln w="9525" cap="flat" cmpd="sng">
            <a:solidFill>
              <a:schemeClr val="dk2"/>
            </a:solidFill>
            <a:prstDash val="solid"/>
            <a:round/>
            <a:headEnd type="none" w="med" len="med"/>
            <a:tailEnd type="triangle" w="med" len="med"/>
          </a:ln>
        </p:spPr>
      </p:cxnSp>
      <p:cxnSp>
        <p:nvCxnSpPr>
          <p:cNvPr id="564" name="Google Shape;564;p37"/>
          <p:cNvCxnSpPr/>
          <p:nvPr/>
        </p:nvCxnSpPr>
        <p:spPr>
          <a:xfrm>
            <a:off x="3938050" y="3047875"/>
            <a:ext cx="1219200" cy="0"/>
          </a:xfrm>
          <a:prstGeom prst="straightConnector1">
            <a:avLst/>
          </a:prstGeom>
          <a:noFill/>
          <a:ln w="9525" cap="flat" cmpd="sng">
            <a:solidFill>
              <a:schemeClr val="dk2"/>
            </a:solidFill>
            <a:prstDash val="solid"/>
            <a:round/>
            <a:headEnd type="none" w="med" len="med"/>
            <a:tailEnd type="triangle" w="med" len="med"/>
          </a:ln>
        </p:spPr>
      </p:cxnSp>
      <p:cxnSp>
        <p:nvCxnSpPr>
          <p:cNvPr id="565" name="Google Shape;565;p37"/>
          <p:cNvCxnSpPr>
            <a:stCxn id="551" idx="3"/>
          </p:cNvCxnSpPr>
          <p:nvPr/>
        </p:nvCxnSpPr>
        <p:spPr>
          <a:xfrm>
            <a:off x="4014300" y="3429000"/>
            <a:ext cx="1295400" cy="0"/>
          </a:xfrm>
          <a:prstGeom prst="straightConnector1">
            <a:avLst/>
          </a:prstGeom>
          <a:noFill/>
          <a:ln w="9525" cap="flat" cmpd="sng">
            <a:solidFill>
              <a:schemeClr val="dk2"/>
            </a:solidFill>
            <a:prstDash val="solid"/>
            <a:round/>
            <a:headEnd type="none" w="med" len="med"/>
            <a:tailEnd type="triangle" w="med" len="med"/>
          </a:ln>
        </p:spPr>
      </p:cxnSp>
      <p:cxnSp>
        <p:nvCxnSpPr>
          <p:cNvPr id="566" name="Google Shape;566;p37"/>
          <p:cNvCxnSpPr>
            <a:stCxn id="553" idx="3"/>
          </p:cNvCxnSpPr>
          <p:nvPr/>
        </p:nvCxnSpPr>
        <p:spPr>
          <a:xfrm>
            <a:off x="4395300" y="3810000"/>
            <a:ext cx="990600" cy="0"/>
          </a:xfrm>
          <a:prstGeom prst="straightConnector1">
            <a:avLst/>
          </a:prstGeom>
          <a:noFill/>
          <a:ln w="9525" cap="flat" cmpd="sng">
            <a:solidFill>
              <a:schemeClr val="dk2"/>
            </a:solidFill>
            <a:prstDash val="solid"/>
            <a:round/>
            <a:headEnd type="none" w="med" len="med"/>
            <a:tailEnd type="triangle" w="med" len="med"/>
          </a:ln>
        </p:spPr>
      </p:cxnSp>
      <p:cxnSp>
        <p:nvCxnSpPr>
          <p:cNvPr id="567" name="Google Shape;567;p37"/>
          <p:cNvCxnSpPr>
            <a:stCxn id="552" idx="3"/>
          </p:cNvCxnSpPr>
          <p:nvPr/>
        </p:nvCxnSpPr>
        <p:spPr>
          <a:xfrm>
            <a:off x="4014300" y="4191000"/>
            <a:ext cx="1447800" cy="0"/>
          </a:xfrm>
          <a:prstGeom prst="straightConnector1">
            <a:avLst/>
          </a:prstGeom>
          <a:noFill/>
          <a:ln w="9525" cap="flat" cmpd="sng">
            <a:solidFill>
              <a:schemeClr val="dk2"/>
            </a:solidFill>
            <a:prstDash val="solid"/>
            <a:round/>
            <a:headEnd type="none" w="med" len="med"/>
            <a:tailEnd type="triangle" w="med" len="med"/>
          </a:ln>
        </p:spPr>
      </p:cxnSp>
      <p:sp>
        <p:nvSpPr>
          <p:cNvPr id="561" name="Google Shape;561;p37"/>
          <p:cNvSpPr txBox="1"/>
          <p:nvPr/>
        </p:nvSpPr>
        <p:spPr>
          <a:xfrm>
            <a:off x="4673400" y="1752600"/>
            <a:ext cx="12459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568" name="Google Shape;568;p37"/>
          <p:cNvSpPr txBox="1"/>
          <p:nvPr/>
        </p:nvSpPr>
        <p:spPr>
          <a:xfrm>
            <a:off x="4902000" y="2133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69" name="Google Shape;569;p37"/>
          <p:cNvSpPr txBox="1"/>
          <p:nvPr/>
        </p:nvSpPr>
        <p:spPr>
          <a:xfrm>
            <a:off x="5130600" y="2514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0" name="Google Shape;570;p37"/>
          <p:cNvSpPr txBox="1"/>
          <p:nvPr/>
        </p:nvSpPr>
        <p:spPr>
          <a:xfrm>
            <a:off x="5359200" y="2895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1" name="Google Shape;571;p37"/>
          <p:cNvSpPr txBox="1"/>
          <p:nvPr/>
        </p:nvSpPr>
        <p:spPr>
          <a:xfrm>
            <a:off x="5587800" y="3276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2" name="Google Shape;572;p37"/>
          <p:cNvSpPr txBox="1"/>
          <p:nvPr/>
        </p:nvSpPr>
        <p:spPr>
          <a:xfrm>
            <a:off x="5587800" y="4038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3" name="Google Shape;573;p37"/>
          <p:cNvSpPr txBox="1"/>
          <p:nvPr/>
        </p:nvSpPr>
        <p:spPr>
          <a:xfrm>
            <a:off x="5816400" y="36576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574" name="Google Shape;574;p37"/>
          <p:cNvCxnSpPr>
            <a:endCxn id="568" idx="1"/>
          </p:cNvCxnSpPr>
          <p:nvPr/>
        </p:nvCxnSpPr>
        <p:spPr>
          <a:xfrm rot="-5400000" flipH="1">
            <a:off x="4716600" y="2100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575" name="Google Shape;575;p37"/>
          <p:cNvCxnSpPr>
            <a:endCxn id="569" idx="1"/>
          </p:cNvCxnSpPr>
          <p:nvPr/>
        </p:nvCxnSpPr>
        <p:spPr>
          <a:xfrm rot="-5400000" flipH="1">
            <a:off x="4938750" y="2475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576" name="Google Shape;576;p37"/>
          <p:cNvCxnSpPr>
            <a:endCxn id="570" idx="1"/>
          </p:cNvCxnSpPr>
          <p:nvPr/>
        </p:nvCxnSpPr>
        <p:spPr>
          <a:xfrm rot="-5400000" flipH="1">
            <a:off x="5170500" y="2859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577" name="Google Shape;577;p37"/>
          <p:cNvCxnSpPr>
            <a:endCxn id="571" idx="1"/>
          </p:cNvCxnSpPr>
          <p:nvPr/>
        </p:nvCxnSpPr>
        <p:spPr>
          <a:xfrm rot="-5400000" flipH="1">
            <a:off x="5407200" y="3248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578" name="Google Shape;578;p37"/>
          <p:cNvCxnSpPr>
            <a:endCxn id="573" idx="1"/>
          </p:cNvCxnSpPr>
          <p:nvPr/>
        </p:nvCxnSpPr>
        <p:spPr>
          <a:xfrm rot="-5400000" flipH="1">
            <a:off x="5629350" y="3622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579" name="Google Shape;579;p37"/>
          <p:cNvCxnSpPr>
            <a:endCxn id="572" idx="1"/>
          </p:cNvCxnSpPr>
          <p:nvPr/>
        </p:nvCxnSpPr>
        <p:spPr>
          <a:xfrm rot="-5400000" flipH="1">
            <a:off x="5031000" y="3634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580" name="Google Shape;580;p37"/>
          <p:cNvSpPr txBox="1"/>
          <p:nvPr/>
        </p:nvSpPr>
        <p:spPr>
          <a:xfrm>
            <a:off x="2438400" y="1219200"/>
            <a:ext cx="13473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DOM tree</a:t>
            </a:r>
            <a:endParaRPr sz="1800" i="1">
              <a:latin typeface="Droid Serif"/>
              <a:ea typeface="Droid Serif"/>
              <a:cs typeface="Droid Serif"/>
              <a:sym typeface="Droid Serif"/>
            </a:endParaRPr>
          </a:p>
        </p:txBody>
      </p:sp>
      <p:sp>
        <p:nvSpPr>
          <p:cNvPr id="581" name="Google Shape;581;p37"/>
          <p:cNvSpPr txBox="1"/>
          <p:nvPr/>
        </p:nvSpPr>
        <p:spPr>
          <a:xfrm>
            <a:off x="4267200" y="121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588" name="Google Shape;588;p38"/>
          <p:cNvSpPr txBox="1"/>
          <p:nvPr/>
        </p:nvSpPr>
        <p:spPr>
          <a:xfrm>
            <a:off x="381000" y="1219200"/>
            <a:ext cx="76962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DOM nodes are </a:t>
            </a:r>
            <a:r>
              <a:rPr lang="en" sz="1800" b="1" i="1">
                <a:latin typeface="Droid Serif"/>
                <a:ea typeface="Droid Serif"/>
                <a:cs typeface="Droid Serif"/>
                <a:sym typeface="Droid Serif"/>
              </a:rPr>
              <a:t>mostly </a:t>
            </a:r>
            <a:r>
              <a:rPr lang="en" sz="1800" i="1">
                <a:latin typeface="Droid Serif"/>
                <a:ea typeface="Droid Serif"/>
                <a:cs typeface="Droid Serif"/>
                <a:sym typeface="Droid Serif"/>
              </a:rPr>
              <a:t>1:1 with layout objects, with some exceptions.</a:t>
            </a:r>
            <a:endParaRPr sz="1800" i="1">
              <a:latin typeface="Droid Serif"/>
              <a:ea typeface="Droid Serif"/>
              <a:cs typeface="Droid Serif"/>
              <a:sym typeface="Droid Serif"/>
            </a:endParaRPr>
          </a:p>
        </p:txBody>
      </p:sp>
      <p:sp>
        <p:nvSpPr>
          <p:cNvPr id="589" name="Google Shape;589;p38"/>
          <p:cNvSpPr txBox="1"/>
          <p:nvPr/>
        </p:nvSpPr>
        <p:spPr>
          <a:xfrm>
            <a:off x="6248400" y="1752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&lt;div&gt;</a:t>
            </a:r>
            <a:endParaRPr>
              <a:solidFill>
                <a:srgbClr val="0000FF"/>
              </a:solidFill>
              <a:latin typeface="Droid Sans"/>
              <a:ea typeface="Droid Sans"/>
              <a:cs typeface="Droid Sans"/>
              <a:sym typeface="Droid Sans"/>
            </a:endParaRPr>
          </a:p>
        </p:txBody>
      </p:sp>
      <p:sp>
        <p:nvSpPr>
          <p:cNvPr id="590" name="Google Shape;590;p38"/>
          <p:cNvSpPr txBox="1"/>
          <p:nvPr/>
        </p:nvSpPr>
        <p:spPr>
          <a:xfrm>
            <a:off x="6858000" y="1905000"/>
            <a:ext cx="1524000" cy="685800"/>
          </a:xfrm>
          <a:prstGeom prst="rect">
            <a:avLst/>
          </a:prstGeom>
          <a:solidFill>
            <a:srgbClr val="FFF2CC"/>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latin typeface="Consolas"/>
                <a:ea typeface="Consolas"/>
                <a:cs typeface="Consolas"/>
                <a:sym typeface="Consolas"/>
              </a:rPr>
              <a:t>display: none</a:t>
            </a:r>
            <a:endParaRPr sz="1200" b="1">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91" name="Google Shape;591;p38"/>
          <p:cNvCxnSpPr/>
          <p:nvPr/>
        </p:nvCxnSpPr>
        <p:spPr>
          <a:xfrm rot="5400000">
            <a:off x="7658100" y="2476500"/>
            <a:ext cx="533400" cy="3048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592" name="Google Shape;592;p38"/>
          <p:cNvSpPr txBox="1"/>
          <p:nvPr/>
        </p:nvSpPr>
        <p:spPr>
          <a:xfrm>
            <a:off x="7010400" y="2819400"/>
            <a:ext cx="16764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LayoutObject!</a:t>
            </a:r>
            <a:endParaRPr i="1">
              <a:latin typeface="Droid Serif"/>
              <a:ea typeface="Droid Serif"/>
              <a:cs typeface="Droid Serif"/>
              <a:sym typeface="Droid Serif"/>
            </a:endParaRPr>
          </a:p>
        </p:txBody>
      </p:sp>
      <p:grpSp>
        <p:nvGrpSpPr>
          <p:cNvPr id="593" name="Google Shape;593;p38"/>
          <p:cNvGrpSpPr/>
          <p:nvPr/>
        </p:nvGrpSpPr>
        <p:grpSpPr>
          <a:xfrm>
            <a:off x="761400" y="3630000"/>
            <a:ext cx="7696200" cy="1447800"/>
            <a:chOff x="761400" y="3630000"/>
            <a:chExt cx="7696200" cy="1447800"/>
          </a:xfrm>
        </p:grpSpPr>
        <p:cxnSp>
          <p:nvCxnSpPr>
            <p:cNvPr id="594" name="Google Shape;594;p38"/>
            <p:cNvCxnSpPr/>
            <p:nvPr/>
          </p:nvCxnSpPr>
          <p:spPr>
            <a:xfrm>
              <a:off x="2666400" y="3858600"/>
              <a:ext cx="914400" cy="600"/>
            </a:xfrm>
            <a:prstGeom prst="curvedConnector3">
              <a:avLst>
                <a:gd name="adj1" fmla="val 50000"/>
              </a:avLst>
            </a:prstGeom>
            <a:noFill/>
            <a:ln w="19050" cap="flat" cmpd="sng">
              <a:solidFill>
                <a:schemeClr val="dk2"/>
              </a:solidFill>
              <a:prstDash val="solid"/>
              <a:round/>
              <a:headEnd type="none" w="med" len="med"/>
              <a:tailEnd type="triangle" w="med" len="med"/>
            </a:ln>
          </p:spPr>
        </p:cxnSp>
        <p:cxnSp>
          <p:nvCxnSpPr>
            <p:cNvPr id="595" name="Google Shape;595;p38"/>
            <p:cNvCxnSpPr/>
            <p:nvPr/>
          </p:nvCxnSpPr>
          <p:spPr>
            <a:xfrm>
              <a:off x="2971200" y="4087200"/>
              <a:ext cx="979500" cy="7695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596" name="Google Shape;596;p38"/>
            <p:cNvSpPr txBox="1"/>
            <p:nvPr/>
          </p:nvSpPr>
          <p:spPr>
            <a:xfrm>
              <a:off x="3961800" y="45444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LayoutInline SPAN</a:t>
              </a:r>
              <a:endParaRPr>
                <a:latin typeface="Droid Sans"/>
                <a:ea typeface="Droid Sans"/>
                <a:cs typeface="Droid Sans"/>
                <a:sym typeface="Droid Sans"/>
              </a:endParaRPr>
            </a:p>
          </p:txBody>
        </p:sp>
        <p:sp>
          <p:nvSpPr>
            <p:cNvPr id="597" name="Google Shape;597;p38"/>
            <p:cNvSpPr txBox="1"/>
            <p:nvPr/>
          </p:nvSpPr>
          <p:spPr>
            <a:xfrm>
              <a:off x="761400" y="3630000"/>
              <a:ext cx="2362200" cy="60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&lt;div&gt; </a:t>
              </a:r>
              <a:r>
                <a:rPr lang="en">
                  <a:solidFill>
                    <a:srgbClr val="999999"/>
                  </a:solidFill>
                  <a:latin typeface="Consolas"/>
                  <a:ea typeface="Consolas"/>
                  <a:cs typeface="Consolas"/>
                  <a:sym typeface="Consolas"/>
                </a:rPr>
                <a:t>block</a:t>
              </a:r>
              <a:r>
                <a:rPr lang="en">
                  <a:solidFill>
                    <a:srgbClr val="0000FF"/>
                  </a:solidFill>
                  <a:latin typeface="Consolas"/>
                  <a:ea typeface="Consolas"/>
                  <a:cs typeface="Consolas"/>
                  <a:sym typeface="Consolas"/>
                </a:rPr>
                <a:t> &lt;/div&gt;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&lt;span&gt; </a:t>
              </a:r>
              <a:r>
                <a:rPr lang="en">
                  <a:solidFill>
                    <a:srgbClr val="999999"/>
                  </a:solidFill>
                  <a:latin typeface="Consolas"/>
                  <a:ea typeface="Consolas"/>
                  <a:cs typeface="Consolas"/>
                  <a:sym typeface="Consolas"/>
                </a:rPr>
                <a:t>inline</a:t>
              </a:r>
              <a:r>
                <a:rPr lang="en">
                  <a:latin typeface="Consolas"/>
                  <a:ea typeface="Consolas"/>
                  <a:cs typeface="Consolas"/>
                  <a:sym typeface="Consolas"/>
                </a:rPr>
                <a:t> </a:t>
              </a: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p:txBody>
        </p:sp>
        <p:sp>
          <p:nvSpPr>
            <p:cNvPr id="598" name="Google Shape;598;p38"/>
            <p:cNvSpPr txBox="1"/>
            <p:nvPr/>
          </p:nvSpPr>
          <p:spPr>
            <a:xfrm>
              <a:off x="3580800" y="3630000"/>
              <a:ext cx="24384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 DIV</a:t>
              </a:r>
              <a:endParaRPr>
                <a:latin typeface="Droid Sans"/>
                <a:ea typeface="Droid Sans"/>
                <a:cs typeface="Droid Sans"/>
                <a:sym typeface="Droid Sans"/>
              </a:endParaRPr>
            </a:p>
          </p:txBody>
        </p:sp>
        <p:sp>
          <p:nvSpPr>
            <p:cNvPr id="599" name="Google Shape;599;p38"/>
            <p:cNvSpPr txBox="1"/>
            <p:nvPr/>
          </p:nvSpPr>
          <p:spPr>
            <a:xfrm>
              <a:off x="3580800" y="4087200"/>
              <a:ext cx="24384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 (</a:t>
              </a:r>
              <a:r>
                <a:rPr lang="en" b="1">
                  <a:latin typeface="Droid Sans"/>
                  <a:ea typeface="Droid Sans"/>
                  <a:cs typeface="Droid Sans"/>
                  <a:sym typeface="Droid Sans"/>
                </a:rPr>
                <a:t>anonymous</a:t>
              </a:r>
              <a:r>
                <a:rPr lang="en">
                  <a:latin typeface="Droid Sans"/>
                  <a:ea typeface="Droid Sans"/>
                  <a:cs typeface="Droid Sans"/>
                  <a:sym typeface="Droid Sans"/>
                </a:rPr>
                <a:t>)</a:t>
              </a:r>
              <a:endParaRPr>
                <a:latin typeface="Droid Sans"/>
                <a:ea typeface="Droid Sans"/>
                <a:cs typeface="Droid Sans"/>
                <a:sym typeface="Droid Sans"/>
              </a:endParaRPr>
            </a:p>
          </p:txBody>
        </p:sp>
        <p:cxnSp>
          <p:nvCxnSpPr>
            <p:cNvPr id="600" name="Google Shape;600;p38"/>
            <p:cNvCxnSpPr/>
            <p:nvPr/>
          </p:nvCxnSpPr>
          <p:spPr>
            <a:xfrm rot="-5400000" flipH="1">
              <a:off x="3769950" y="4509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601" name="Google Shape;601;p38"/>
            <p:cNvCxnSpPr>
              <a:stCxn id="599" idx="3"/>
              <a:endCxn id="602" idx="1"/>
            </p:cNvCxnSpPr>
            <p:nvPr/>
          </p:nvCxnSpPr>
          <p:spPr>
            <a:xfrm>
              <a:off x="6019200" y="4277700"/>
              <a:ext cx="762000" cy="6225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602" name="Google Shape;602;p38"/>
            <p:cNvSpPr txBox="1"/>
            <p:nvPr/>
          </p:nvSpPr>
          <p:spPr>
            <a:xfrm>
              <a:off x="6781200" y="4722600"/>
              <a:ext cx="16764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DOM node!</a:t>
              </a:r>
              <a:endParaRPr i="1">
                <a:latin typeface="Droid Serif"/>
                <a:ea typeface="Droid Serif"/>
                <a:cs typeface="Droid Serif"/>
                <a:sym typeface="Droid Serif"/>
              </a:endParaRPr>
            </a:p>
          </p:txBody>
        </p:sp>
      </p:grpSp>
      <p:sp>
        <p:nvSpPr>
          <p:cNvPr id="603" name="Google Shape;603;p38"/>
          <p:cNvSpPr txBox="1"/>
          <p:nvPr/>
        </p:nvSpPr>
        <p:spPr>
          <a:xfrm>
            <a:off x="2178900" y="2532850"/>
            <a:ext cx="3186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LayoutInline</a:t>
            </a:r>
            <a:r>
              <a:rPr lang="en">
                <a:latin typeface="Consolas"/>
                <a:ea typeface="Consolas"/>
                <a:cs typeface="Consolas"/>
                <a:sym typeface="Consolas"/>
              </a:rPr>
              <a:t> {&lt;pseudo:before&gt;}</a:t>
            </a:r>
            <a:endParaRPr>
              <a:latin typeface="Consolas"/>
              <a:ea typeface="Consolas"/>
              <a:cs typeface="Consolas"/>
              <a:sym typeface="Consolas"/>
            </a:endParaRPr>
          </a:p>
        </p:txBody>
      </p:sp>
      <p:cxnSp>
        <p:nvCxnSpPr>
          <p:cNvPr id="604" name="Google Shape;604;p38"/>
          <p:cNvCxnSpPr/>
          <p:nvPr/>
        </p:nvCxnSpPr>
        <p:spPr>
          <a:xfrm>
            <a:off x="2331300" y="2228050"/>
            <a:ext cx="0" cy="304800"/>
          </a:xfrm>
          <a:prstGeom prst="straightConnector1">
            <a:avLst/>
          </a:prstGeom>
          <a:noFill/>
          <a:ln w="19050" cap="flat" cmpd="sng">
            <a:solidFill>
              <a:srgbClr val="595959"/>
            </a:solidFill>
            <a:prstDash val="solid"/>
            <a:round/>
            <a:headEnd type="none" w="med" len="med"/>
            <a:tailEnd type="triangle" w="med" len="med"/>
          </a:ln>
        </p:spPr>
      </p:cxnSp>
      <p:sp>
        <p:nvSpPr>
          <p:cNvPr id="605" name="Google Shape;605;p38"/>
          <p:cNvSpPr txBox="1"/>
          <p:nvPr/>
        </p:nvSpPr>
        <p:spPr>
          <a:xfrm>
            <a:off x="1874100" y="1847050"/>
            <a:ext cx="3352800" cy="420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p</a:t>
            </a:r>
            <a:r>
              <a:rPr lang="en" b="1">
                <a:solidFill>
                  <a:srgbClr val="980000"/>
                </a:solidFill>
                <a:latin typeface="Consolas"/>
                <a:ea typeface="Consolas"/>
                <a:cs typeface="Consolas"/>
                <a:sym typeface="Consolas"/>
              </a:rPr>
              <a:t>::before</a:t>
            </a:r>
            <a:r>
              <a:rPr lang="en">
                <a:latin typeface="Consolas"/>
                <a:ea typeface="Consolas"/>
                <a:cs typeface="Consolas"/>
                <a:sym typeface="Consolas"/>
              </a:rPr>
              <a:t> </a:t>
            </a:r>
            <a:r>
              <a:rPr lang="en">
                <a:solidFill>
                  <a:srgbClr val="0000FF"/>
                </a:solidFill>
                <a:latin typeface="Consolas"/>
                <a:ea typeface="Consolas"/>
                <a:cs typeface="Consolas"/>
                <a:sym typeface="Consolas"/>
              </a:rPr>
              <a:t>{</a:t>
            </a:r>
            <a:r>
              <a:rPr lang="en">
                <a:latin typeface="Consolas"/>
                <a:ea typeface="Consolas"/>
                <a:cs typeface="Consolas"/>
                <a:sym typeface="Consolas"/>
              </a:rPr>
              <a:t> content: "danger" </a:t>
            </a:r>
            <a:r>
              <a:rPr lang="en">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606" name="Google Shape;606;p38"/>
          <p:cNvSpPr txBox="1"/>
          <p:nvPr/>
        </p:nvSpPr>
        <p:spPr>
          <a:xfrm>
            <a:off x="273900" y="2228050"/>
            <a:ext cx="14478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DOM node!</a:t>
            </a:r>
            <a:endParaRPr i="1">
              <a:latin typeface="Droid Serif"/>
              <a:ea typeface="Droid Serif"/>
              <a:cs typeface="Droid Serif"/>
              <a:sym typeface="Droid Serif"/>
            </a:endParaRPr>
          </a:p>
        </p:txBody>
      </p:sp>
      <p:cxnSp>
        <p:nvCxnSpPr>
          <p:cNvPr id="607" name="Google Shape;607;p38"/>
          <p:cNvCxnSpPr>
            <a:stCxn id="603" idx="1"/>
          </p:cNvCxnSpPr>
          <p:nvPr/>
        </p:nvCxnSpPr>
        <p:spPr>
          <a:xfrm rot="10800000">
            <a:off x="1618500" y="2429650"/>
            <a:ext cx="560400" cy="293700"/>
          </a:xfrm>
          <a:prstGeom prst="curvedConnector3">
            <a:avLst>
              <a:gd name="adj1" fmla="val 50000"/>
            </a:avLst>
          </a:prstGeom>
          <a:noFill/>
          <a:ln w="19050" cap="flat" cmpd="sng">
            <a:solidFill>
              <a:srgbClr val="595959"/>
            </a:solidFill>
            <a:prstDash val="dash"/>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5"/>
          <p:cNvGrpSpPr/>
          <p:nvPr/>
        </p:nvGrpSpPr>
        <p:grpSpPr>
          <a:xfrm>
            <a:off x="6289517" y="2394071"/>
            <a:ext cx="2591819" cy="1676907"/>
            <a:chOff x="4659550" y="2033075"/>
            <a:chExt cx="3929975" cy="2542694"/>
          </a:xfrm>
        </p:grpSpPr>
        <p:pic>
          <p:nvPicPr>
            <p:cNvPr id="80" name="Google Shape;80;p15"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81" name="Google Shape;81;p15"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pic>
        <p:nvPicPr>
          <p:cNvPr id="82" name="Google Shape;82;p15" descr="Code.jpg"/>
          <p:cNvPicPr preferRelativeResize="0"/>
          <p:nvPr/>
        </p:nvPicPr>
        <p:blipFill>
          <a:blip r:embed="rId5">
            <a:alphaModFix/>
          </a:blip>
          <a:stretch>
            <a:fillRect/>
          </a:stretch>
        </p:blipFill>
        <p:spPr>
          <a:xfrm>
            <a:off x="434525" y="2422900"/>
            <a:ext cx="1619250" cy="1619250"/>
          </a:xfrm>
          <a:prstGeom prst="rect">
            <a:avLst/>
          </a:prstGeom>
          <a:noFill/>
          <a:ln w="19050"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pic>
      <p:pic>
        <p:nvPicPr>
          <p:cNvPr id="83" name="Google Shape;83;p15" descr="KOj.gif"/>
          <p:cNvPicPr preferRelativeResize="0"/>
          <p:nvPr/>
        </p:nvPicPr>
        <p:blipFill>
          <a:blip r:embed="rId6">
            <a:alphaModFix/>
          </a:blip>
          <a:stretch>
            <a:fillRect/>
          </a:stretch>
        </p:blipFill>
        <p:spPr>
          <a:xfrm>
            <a:off x="2621225" y="1410500"/>
            <a:ext cx="3325625" cy="3325625"/>
          </a:xfrm>
          <a:prstGeom prst="rect">
            <a:avLst/>
          </a:prstGeom>
          <a:noFill/>
          <a:ln>
            <a:noFill/>
          </a:ln>
        </p:spPr>
      </p:pic>
      <p:sp>
        <p:nvSpPr>
          <p:cNvPr id="84" name="Google Shape;84;p15"/>
          <p:cNvSpPr/>
          <p:nvPr/>
        </p:nvSpPr>
        <p:spPr>
          <a:xfrm>
            <a:off x="2053775" y="3076825"/>
            <a:ext cx="622500" cy="311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946850" y="3076825"/>
            <a:ext cx="622500" cy="311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87" name="Google Shape;87;p15" descr="pixel.png"/>
          <p:cNvPicPr preferRelativeResize="0"/>
          <p:nvPr/>
        </p:nvPicPr>
        <p:blipFill>
          <a:blip r:embed="rId7">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sp>
        <p:nvSpPr>
          <p:cNvPr id="88" name="Google Shape;88;p15"/>
          <p:cNvSpPr txBox="1"/>
          <p:nvPr/>
        </p:nvSpPr>
        <p:spPr>
          <a:xfrm>
            <a:off x="470450" y="1644132"/>
            <a:ext cx="1296900" cy="571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Droid Serif"/>
                <a:ea typeface="Droid Serif"/>
                <a:cs typeface="Droid Serif"/>
                <a:sym typeface="Droid Serif"/>
              </a:rPr>
              <a:t>Content</a:t>
            </a:r>
          </a:p>
          <a:p>
            <a:pPr marL="0" lvl="0" indent="0" algn="ctr" rtl="0">
              <a:spcBef>
                <a:spcPts val="0"/>
              </a:spcBef>
              <a:spcAft>
                <a:spcPts val="0"/>
              </a:spcAft>
              <a:buNone/>
            </a:pPr>
            <a:r>
              <a:rPr lang="zh-CN" altLang="en-US" i="1" dirty="0">
                <a:latin typeface="Droid Serif"/>
                <a:ea typeface="Droid Serif"/>
                <a:cs typeface="Droid Serif"/>
                <a:sym typeface="Droid Serif"/>
              </a:rPr>
              <a:t>（内容）</a:t>
            </a:r>
            <a:endParaRPr i="1" dirty="0">
              <a:latin typeface="Droid Serif"/>
              <a:ea typeface="Droid Serif"/>
              <a:cs typeface="Droid Serif"/>
              <a:sym typeface="Droid Serif"/>
            </a:endParaRPr>
          </a:p>
        </p:txBody>
      </p:sp>
      <p:sp>
        <p:nvSpPr>
          <p:cNvPr id="89" name="Google Shape;89;p15"/>
          <p:cNvSpPr txBox="1"/>
          <p:nvPr/>
        </p:nvSpPr>
        <p:spPr>
          <a:xfrm>
            <a:off x="6660605" y="1969368"/>
            <a:ext cx="981792" cy="6204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Droid Serif"/>
                <a:ea typeface="Droid Serif"/>
                <a:cs typeface="Droid Serif"/>
                <a:sym typeface="Droid Serif"/>
              </a:rPr>
              <a:t>Pixels</a:t>
            </a:r>
          </a:p>
          <a:p>
            <a:pPr marL="0" lvl="0" indent="0" algn="ctr" rtl="0">
              <a:spcBef>
                <a:spcPts val="0"/>
              </a:spcBef>
              <a:spcAft>
                <a:spcPts val="0"/>
              </a:spcAft>
              <a:buNone/>
            </a:pPr>
            <a:r>
              <a:rPr lang="zh-CN" altLang="en-US" i="1" dirty="0">
                <a:latin typeface="Droid Serif"/>
                <a:ea typeface="Droid Serif"/>
                <a:cs typeface="Droid Serif"/>
                <a:sym typeface="Droid Serif"/>
              </a:rPr>
              <a:t>（像素）</a:t>
            </a:r>
            <a:endParaRPr i="1" dirty="0">
              <a:latin typeface="Droid Serif"/>
              <a:ea typeface="Droid Serif"/>
              <a:cs typeface="Droid Serif"/>
              <a:sym typeface="Droid Serif"/>
            </a:endParaRPr>
          </a:p>
        </p:txBody>
      </p:sp>
      <p:sp>
        <p:nvSpPr>
          <p:cNvPr id="90" name="Google Shape;90;p15"/>
          <p:cNvSpPr txBox="1"/>
          <p:nvPr/>
        </p:nvSpPr>
        <p:spPr>
          <a:xfrm>
            <a:off x="3758825" y="2168499"/>
            <a:ext cx="1160308" cy="596772"/>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i="1" dirty="0">
                <a:highlight>
                  <a:srgbClr val="FFFFFF"/>
                </a:highlight>
                <a:latin typeface="Droid Serif"/>
                <a:ea typeface="Droid Serif"/>
                <a:cs typeface="Droid Serif"/>
                <a:sym typeface="Droid Serif"/>
              </a:rPr>
              <a:t>Rendering</a:t>
            </a:r>
            <a:r>
              <a:rPr lang="zh-CN" altLang="en-US" i="1" dirty="0">
                <a:highlight>
                  <a:srgbClr val="FFFFFF"/>
                </a:highlight>
                <a:latin typeface="Droid Serif"/>
                <a:ea typeface="Droid Serif"/>
                <a:cs typeface="Droid Serif"/>
                <a:sym typeface="Droid Serif"/>
              </a:rPr>
              <a:t>（渲染）</a:t>
            </a:r>
            <a:endParaRPr i="1" dirty="0">
              <a:highlight>
                <a:srgbClr val="FFFFFF"/>
              </a:highlight>
              <a:latin typeface="Droid Serif"/>
              <a:ea typeface="Droid Serif"/>
              <a:cs typeface="Droid Serif"/>
              <a:sym typeface="Droid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9"/>
          <p:cNvSpPr/>
          <p:nvPr/>
        </p:nvSpPr>
        <p:spPr>
          <a:xfrm>
            <a:off x="17526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US" altLang="zh-CN" sz="3600" b="1" dirty="0">
                <a:solidFill>
                  <a:srgbClr val="434343"/>
                </a:solidFill>
                <a:latin typeface="Droid Sans"/>
                <a:ea typeface="Droid Sans"/>
                <a:cs typeface="Droid Sans"/>
                <a:sym typeface="Droid Sans"/>
              </a:rPr>
              <a:t>l</a:t>
            </a:r>
            <a:r>
              <a:rPr lang="en" sz="3600" b="1" dirty="0" err="1">
                <a:solidFill>
                  <a:srgbClr val="434343"/>
                </a:solidFill>
                <a:latin typeface="Droid Sans"/>
                <a:ea typeface="Droid Sans"/>
                <a:cs typeface="Droid Sans"/>
                <a:sym typeface="Droid Sans"/>
              </a:rPr>
              <a:t>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615" name="Google Shape;615;p39"/>
          <p:cNvSpPr txBox="1"/>
          <p:nvPr/>
        </p:nvSpPr>
        <p:spPr>
          <a:xfrm>
            <a:off x="506700" y="1828800"/>
            <a:ext cx="14334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616" name="Google Shape;616;p39"/>
          <p:cNvSpPr txBox="1"/>
          <p:nvPr/>
        </p:nvSpPr>
        <p:spPr>
          <a:xfrm>
            <a:off x="735300" y="2209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7" name="Google Shape;617;p39"/>
          <p:cNvSpPr txBox="1"/>
          <p:nvPr/>
        </p:nvSpPr>
        <p:spPr>
          <a:xfrm>
            <a:off x="963900" y="2590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8" name="Google Shape;618;p39"/>
          <p:cNvSpPr txBox="1"/>
          <p:nvPr/>
        </p:nvSpPr>
        <p:spPr>
          <a:xfrm>
            <a:off x="11925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9" name="Google Shape;619;p39"/>
          <p:cNvSpPr txBox="1"/>
          <p:nvPr/>
        </p:nvSpPr>
        <p:spPr>
          <a:xfrm>
            <a:off x="1421100" y="3352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0" name="Google Shape;620;p39"/>
          <p:cNvSpPr txBox="1"/>
          <p:nvPr/>
        </p:nvSpPr>
        <p:spPr>
          <a:xfrm>
            <a:off x="1421100" y="4114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1" name="Google Shape;621;p39"/>
          <p:cNvSpPr txBox="1"/>
          <p:nvPr/>
        </p:nvSpPr>
        <p:spPr>
          <a:xfrm>
            <a:off x="1649700" y="37338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622" name="Google Shape;622;p39"/>
          <p:cNvCxnSpPr>
            <a:endCxn id="616" idx="1"/>
          </p:cNvCxnSpPr>
          <p:nvPr/>
        </p:nvCxnSpPr>
        <p:spPr>
          <a:xfrm rot="-5400000" flipH="1">
            <a:off x="549900" y="21768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623" name="Google Shape;623;p39"/>
          <p:cNvCxnSpPr>
            <a:endCxn id="617" idx="1"/>
          </p:cNvCxnSpPr>
          <p:nvPr/>
        </p:nvCxnSpPr>
        <p:spPr>
          <a:xfrm rot="-5400000" flipH="1">
            <a:off x="772050" y="25513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624" name="Google Shape;624;p39"/>
          <p:cNvCxnSpPr>
            <a:endCxn id="618" idx="1"/>
          </p:cNvCxnSpPr>
          <p:nvPr/>
        </p:nvCxnSpPr>
        <p:spPr>
          <a:xfrm rot="-5400000" flipH="1">
            <a:off x="1003800" y="29355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625" name="Google Shape;625;p39"/>
          <p:cNvCxnSpPr>
            <a:endCxn id="619" idx="1"/>
          </p:cNvCxnSpPr>
          <p:nvPr/>
        </p:nvCxnSpPr>
        <p:spPr>
          <a:xfrm rot="-5400000" flipH="1">
            <a:off x="1240500" y="33246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626" name="Google Shape;626;p39"/>
          <p:cNvCxnSpPr>
            <a:endCxn id="621" idx="1"/>
          </p:cNvCxnSpPr>
          <p:nvPr/>
        </p:nvCxnSpPr>
        <p:spPr>
          <a:xfrm rot="-5400000" flipH="1">
            <a:off x="1462650" y="36991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627" name="Google Shape;627;p39"/>
          <p:cNvCxnSpPr>
            <a:endCxn id="620" idx="1"/>
          </p:cNvCxnSpPr>
          <p:nvPr/>
        </p:nvCxnSpPr>
        <p:spPr>
          <a:xfrm rot="-5400000" flipH="1">
            <a:off x="864300" y="3710400"/>
            <a:ext cx="977100" cy="136500"/>
          </a:xfrm>
          <a:prstGeom prst="curvedConnector2">
            <a:avLst/>
          </a:prstGeom>
          <a:noFill/>
          <a:ln w="19050" cap="flat" cmpd="sng">
            <a:solidFill>
              <a:schemeClr val="dk2"/>
            </a:solidFill>
            <a:prstDash val="solid"/>
            <a:round/>
            <a:headEnd type="none" w="med" len="med"/>
            <a:tailEnd type="none" w="med" len="med"/>
          </a:ln>
        </p:spPr>
      </p:cxnSp>
      <p:sp>
        <p:nvSpPr>
          <p:cNvPr id="628" name="Google Shape;628;p39"/>
          <p:cNvSpPr txBox="1"/>
          <p:nvPr/>
        </p:nvSpPr>
        <p:spPr>
          <a:xfrm>
            <a:off x="312600" y="1133100"/>
            <a:ext cx="38784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UpdateLayout</a:t>
            </a:r>
            <a:endParaRPr sz="1800" b="1">
              <a:solidFill>
                <a:srgbClr val="0000FF"/>
              </a:solidFill>
              <a:latin typeface="Consolas"/>
              <a:ea typeface="Consolas"/>
              <a:cs typeface="Consolas"/>
              <a:sym typeface="Consolas"/>
            </a:endParaRPr>
          </a:p>
        </p:txBody>
      </p:sp>
      <p:sp>
        <p:nvSpPr>
          <p:cNvPr id="629" name="Google Shape;629;p39"/>
          <p:cNvSpPr txBox="1"/>
          <p:nvPr/>
        </p:nvSpPr>
        <p:spPr>
          <a:xfrm>
            <a:off x="405300" y="436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
        <p:nvSpPr>
          <p:cNvPr id="630" name="Google Shape;630;p39"/>
          <p:cNvSpPr txBox="1"/>
          <p:nvPr/>
        </p:nvSpPr>
        <p:spPr>
          <a:xfrm>
            <a:off x="3175800" y="1971300"/>
            <a:ext cx="36060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LayoutObject::</a:t>
            </a:r>
            <a:r>
              <a:rPr lang="en" sz="1800" b="1">
                <a:latin typeface="Consolas"/>
                <a:ea typeface="Consolas"/>
                <a:cs typeface="Consolas"/>
                <a:sym typeface="Consolas"/>
              </a:rPr>
              <a:t>UpdateLayout</a:t>
            </a:r>
            <a:endParaRPr sz="1800" b="1">
              <a:solidFill>
                <a:srgbClr val="0000FF"/>
              </a:solidFill>
              <a:latin typeface="Consolas"/>
              <a:ea typeface="Consolas"/>
              <a:cs typeface="Consolas"/>
              <a:sym typeface="Consolas"/>
            </a:endParaRPr>
          </a:p>
        </p:txBody>
      </p:sp>
      <p:sp>
        <p:nvSpPr>
          <p:cNvPr id="631" name="Google Shape;631;p39"/>
          <p:cNvSpPr txBox="1"/>
          <p:nvPr/>
        </p:nvSpPr>
        <p:spPr>
          <a:xfrm>
            <a:off x="3505200" y="2464200"/>
            <a:ext cx="4767000" cy="131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compute box bounds and overflow</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create line boxes</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add/remove scrollbars</a:t>
            </a:r>
            <a:endParaRPr sz="1800" i="1">
              <a:latin typeface="Droid Serif"/>
              <a:ea typeface="Droid Serif"/>
              <a:cs typeface="Droid Serif"/>
              <a:sym typeface="Droid Serif"/>
            </a:endParaRPr>
          </a:p>
        </p:txBody>
      </p:sp>
      <p:cxnSp>
        <p:nvCxnSpPr>
          <p:cNvPr id="632" name="Google Shape;632;p39"/>
          <p:cNvCxnSpPr/>
          <p:nvPr/>
        </p:nvCxnSpPr>
        <p:spPr>
          <a:xfrm>
            <a:off x="3581400" y="1600200"/>
            <a:ext cx="0" cy="381000"/>
          </a:xfrm>
          <a:prstGeom prst="straightConnector1">
            <a:avLst/>
          </a:prstGeom>
          <a:noFill/>
          <a:ln w="19050" cap="flat" cmpd="sng">
            <a:solidFill>
              <a:schemeClr val="dk2"/>
            </a:solidFill>
            <a:prstDash val="solid"/>
            <a:round/>
            <a:headEnd type="none" w="med" len="med"/>
            <a:tailEnd type="triangle" w="med" len="med"/>
          </a:ln>
        </p:spPr>
      </p:cxnSp>
      <p:sp>
        <p:nvSpPr>
          <p:cNvPr id="633" name="Google Shape;633;p39"/>
          <p:cNvSpPr txBox="1"/>
          <p:nvPr/>
        </p:nvSpPr>
        <p:spPr>
          <a:xfrm>
            <a:off x="3429000" y="4114800"/>
            <a:ext cx="5257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Layout</a:t>
            </a:r>
            <a:r>
              <a:rPr lang="en" i="1">
                <a:latin typeface="Droid Serif"/>
                <a:ea typeface="Droid Serif"/>
                <a:cs typeface="Droid Serif"/>
                <a:sym typeface="Droid Serif"/>
              </a:rPr>
              <a:t> (lifecycle stage) walks the </a:t>
            </a:r>
            <a:r>
              <a:rPr lang="en" b="1" i="1">
                <a:latin typeface="Droid Serif"/>
                <a:ea typeface="Droid Serif"/>
                <a:cs typeface="Droid Serif"/>
                <a:sym typeface="Droid Serif"/>
              </a:rPr>
              <a:t>layout tree</a:t>
            </a:r>
            <a:r>
              <a:rPr lang="en" i="1">
                <a:latin typeface="Droid Serif"/>
                <a:ea typeface="Droid Serif"/>
                <a:cs typeface="Droid Serif"/>
                <a:sym typeface="Droid Serif"/>
              </a:rPr>
              <a:t> filling in state describing the visual geometry of each </a:t>
            </a:r>
            <a:r>
              <a:rPr lang="en">
                <a:latin typeface="Consolas"/>
                <a:ea typeface="Consolas"/>
                <a:cs typeface="Consolas"/>
                <a:sym typeface="Consolas"/>
              </a:rPr>
              <a:t>LayoutObject</a:t>
            </a:r>
            <a:r>
              <a:rPr lang="en" i="1">
                <a:latin typeface="Droid Serif"/>
                <a:ea typeface="Droid Serif"/>
                <a:cs typeface="Droid Serif"/>
                <a:sym typeface="Droid Serif"/>
              </a:rPr>
              <a:t>.</a:t>
            </a:r>
            <a:endParaRPr i="1">
              <a:latin typeface="Droid Serif"/>
              <a:ea typeface="Droid Serif"/>
              <a:cs typeface="Droid Serif"/>
              <a:sym typeface="Droid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0"/>
          <p:cNvSpPr/>
          <p:nvPr/>
        </p:nvSpPr>
        <p:spPr>
          <a:xfrm>
            <a:off x="2514600" y="2667000"/>
            <a:ext cx="838200" cy="3048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txBox="1"/>
          <p:nvPr/>
        </p:nvSpPr>
        <p:spPr>
          <a:xfrm>
            <a:off x="685800" y="1295400"/>
            <a:ext cx="2057400" cy="9144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40" name="Google Shape;640;p4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642" name="Google Shape;642;p40"/>
          <p:cNvSpPr/>
          <p:nvPr/>
        </p:nvSpPr>
        <p:spPr>
          <a:xfrm>
            <a:off x="1905000" y="1439300"/>
            <a:ext cx="454675" cy="313300"/>
          </a:xfrm>
          <a:custGeom>
            <a:avLst/>
            <a:gdLst/>
            <a:ahLst/>
            <a:cxnLst/>
            <a:rect l="l" t="t" r="r" b="b"/>
            <a:pathLst>
              <a:path w="18187" h="12532" extrusionOk="0">
                <a:moveTo>
                  <a:pt x="0" y="3388"/>
                </a:moveTo>
                <a:cubicBezTo>
                  <a:pt x="2822" y="2880"/>
                  <a:pt x="14111" y="-1184"/>
                  <a:pt x="16933" y="340"/>
                </a:cubicBezTo>
                <a:cubicBezTo>
                  <a:pt x="19755" y="1864"/>
                  <a:pt x="16933" y="10500"/>
                  <a:pt x="16933" y="12532"/>
                </a:cubicBezTo>
              </a:path>
            </a:pathLst>
          </a:custGeom>
          <a:noFill/>
          <a:ln w="19050" cap="flat" cmpd="sng">
            <a:solidFill>
              <a:srgbClr val="666666"/>
            </a:solidFill>
            <a:prstDash val="solid"/>
            <a:round/>
            <a:headEnd type="none" w="med" len="med"/>
            <a:tailEnd type="triangle" w="med" len="med"/>
          </a:ln>
        </p:spPr>
      </p:sp>
      <p:sp>
        <p:nvSpPr>
          <p:cNvPr id="643" name="Google Shape;643;p40"/>
          <p:cNvSpPr/>
          <p:nvPr/>
        </p:nvSpPr>
        <p:spPr>
          <a:xfrm>
            <a:off x="833660" y="1676400"/>
            <a:ext cx="233150" cy="313700"/>
          </a:xfrm>
          <a:custGeom>
            <a:avLst/>
            <a:gdLst/>
            <a:ahLst/>
            <a:cxnLst/>
            <a:rect l="l" t="t" r="r" b="b"/>
            <a:pathLst>
              <a:path w="9326" h="12548" extrusionOk="0">
                <a:moveTo>
                  <a:pt x="9326" y="9287"/>
                </a:moveTo>
                <a:cubicBezTo>
                  <a:pt x="7802" y="9771"/>
                  <a:pt x="1198" y="13740"/>
                  <a:pt x="182" y="12192"/>
                </a:cubicBezTo>
                <a:cubicBezTo>
                  <a:pt x="-834" y="10644"/>
                  <a:pt x="2722" y="2032"/>
                  <a:pt x="3230" y="0"/>
                </a:cubicBezTo>
              </a:path>
            </a:pathLst>
          </a:custGeom>
          <a:noFill/>
          <a:ln w="19050" cap="flat" cmpd="sng">
            <a:solidFill>
              <a:srgbClr val="666666"/>
            </a:solidFill>
            <a:prstDash val="solid"/>
            <a:round/>
            <a:headEnd type="none" w="med" len="med"/>
            <a:tailEnd type="triangle" w="med" len="med"/>
          </a:ln>
        </p:spPr>
      </p:sp>
      <p:sp>
        <p:nvSpPr>
          <p:cNvPr id="644" name="Google Shape;644;p40"/>
          <p:cNvSpPr txBox="1"/>
          <p:nvPr/>
        </p:nvSpPr>
        <p:spPr>
          <a:xfrm>
            <a:off x="3733800" y="3276600"/>
            <a:ext cx="2438400" cy="4671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NGLayoutAlgorithm</a:t>
            </a:r>
            <a:endParaRPr sz="1800" b="1">
              <a:solidFill>
                <a:srgbClr val="0000FF"/>
              </a:solidFill>
              <a:latin typeface="Consolas"/>
              <a:ea typeface="Consolas"/>
              <a:cs typeface="Consolas"/>
              <a:sym typeface="Consolas"/>
            </a:endParaRPr>
          </a:p>
        </p:txBody>
      </p:sp>
      <p:sp>
        <p:nvSpPr>
          <p:cNvPr id="645" name="Google Shape;645;p40"/>
          <p:cNvSpPr txBox="1"/>
          <p:nvPr/>
        </p:nvSpPr>
        <p:spPr>
          <a:xfrm>
            <a:off x="5840700" y="2743200"/>
            <a:ext cx="17793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NGConstraintSpace</a:t>
            </a:r>
            <a:endParaRPr>
              <a:latin typeface="Droid Sans"/>
              <a:ea typeface="Droid Sans"/>
              <a:cs typeface="Droid Sans"/>
              <a:sym typeface="Droid Sans"/>
            </a:endParaRPr>
          </a:p>
        </p:txBody>
      </p:sp>
      <p:sp>
        <p:nvSpPr>
          <p:cNvPr id="646" name="Google Shape;646;p40"/>
          <p:cNvSpPr txBox="1"/>
          <p:nvPr/>
        </p:nvSpPr>
        <p:spPr>
          <a:xfrm>
            <a:off x="3733800" y="3962400"/>
            <a:ext cx="1524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NGLayoutResult</a:t>
            </a:r>
            <a:endParaRPr>
              <a:latin typeface="Droid Sans"/>
              <a:ea typeface="Droid Sans"/>
              <a:cs typeface="Droid Sans"/>
              <a:sym typeface="Droid Sans"/>
            </a:endParaRPr>
          </a:p>
        </p:txBody>
      </p:sp>
      <p:sp>
        <p:nvSpPr>
          <p:cNvPr id="647" name="Google Shape;647;p40"/>
          <p:cNvSpPr txBox="1"/>
          <p:nvPr/>
        </p:nvSpPr>
        <p:spPr>
          <a:xfrm>
            <a:off x="2819400" y="1143000"/>
            <a:ext cx="3581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A </a:t>
            </a:r>
            <a:r>
              <a:rPr lang="en" b="1" i="1">
                <a:latin typeface="Droid Serif"/>
                <a:ea typeface="Droid Serif"/>
                <a:cs typeface="Droid Serif"/>
                <a:sym typeface="Droid Serif"/>
              </a:rPr>
              <a:t>legacy layout object</a:t>
            </a:r>
            <a:r>
              <a:rPr lang="en" i="1">
                <a:latin typeface="Droid Serif"/>
                <a:ea typeface="Droid Serif"/>
                <a:cs typeface="Droid Serif"/>
                <a:sym typeface="Droid Serif"/>
              </a:rPr>
              <a:t> holds the inputs, outputs, and algorithms of layout.</a:t>
            </a:r>
            <a:endParaRPr i="1">
              <a:latin typeface="Droid Serif"/>
              <a:ea typeface="Droid Serif"/>
              <a:cs typeface="Droid Serif"/>
              <a:sym typeface="Droid Serif"/>
            </a:endParaRPr>
          </a:p>
        </p:txBody>
      </p:sp>
      <p:cxnSp>
        <p:nvCxnSpPr>
          <p:cNvPr id="648" name="Google Shape;648;p40"/>
          <p:cNvCxnSpPr/>
          <p:nvPr/>
        </p:nvCxnSpPr>
        <p:spPr>
          <a:xfrm>
            <a:off x="3962400" y="3048000"/>
            <a:ext cx="0" cy="228600"/>
          </a:xfrm>
          <a:prstGeom prst="straightConnector1">
            <a:avLst/>
          </a:prstGeom>
          <a:noFill/>
          <a:ln w="19050" cap="flat" cmpd="sng">
            <a:solidFill>
              <a:srgbClr val="666666"/>
            </a:solidFill>
            <a:prstDash val="solid"/>
            <a:round/>
            <a:headEnd type="none" w="med" len="med"/>
            <a:tailEnd type="triangle" w="med" len="med"/>
          </a:ln>
        </p:spPr>
      </p:cxnSp>
      <p:cxnSp>
        <p:nvCxnSpPr>
          <p:cNvPr id="649" name="Google Shape;649;p40"/>
          <p:cNvCxnSpPr/>
          <p:nvPr/>
        </p:nvCxnSpPr>
        <p:spPr>
          <a:xfrm>
            <a:off x="3962400" y="3733800"/>
            <a:ext cx="0" cy="228600"/>
          </a:xfrm>
          <a:prstGeom prst="straightConnector1">
            <a:avLst/>
          </a:prstGeom>
          <a:noFill/>
          <a:ln w="19050" cap="flat" cmpd="sng">
            <a:solidFill>
              <a:srgbClr val="666666"/>
            </a:solidFill>
            <a:prstDash val="solid"/>
            <a:round/>
            <a:headEnd type="none" w="med" len="med"/>
            <a:tailEnd type="triangle" w="med" len="med"/>
          </a:ln>
        </p:spPr>
      </p:cxnSp>
      <p:sp>
        <p:nvSpPr>
          <p:cNvPr id="650" name="Google Shape;650;p40"/>
          <p:cNvSpPr txBox="1"/>
          <p:nvPr/>
        </p:nvSpPr>
        <p:spPr>
          <a:xfrm>
            <a:off x="1143000" y="2590800"/>
            <a:ext cx="1447800" cy="457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sp>
        <p:nvSpPr>
          <p:cNvPr id="651" name="Google Shape;651;p40"/>
          <p:cNvSpPr txBox="1"/>
          <p:nvPr/>
        </p:nvSpPr>
        <p:spPr>
          <a:xfrm>
            <a:off x="1074600" y="1749000"/>
            <a:ext cx="1592400" cy="3846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UpdateLayout()</a:t>
            </a:r>
            <a:endParaRPr b="1">
              <a:solidFill>
                <a:srgbClr val="0000FF"/>
              </a:solidFill>
              <a:latin typeface="Consolas"/>
              <a:ea typeface="Consolas"/>
              <a:cs typeface="Consolas"/>
              <a:sym typeface="Consolas"/>
            </a:endParaRPr>
          </a:p>
        </p:txBody>
      </p:sp>
      <p:cxnSp>
        <p:nvCxnSpPr>
          <p:cNvPr id="652" name="Google Shape;652;p40"/>
          <p:cNvCxnSpPr/>
          <p:nvPr/>
        </p:nvCxnSpPr>
        <p:spPr>
          <a:xfrm rot="-5400000" flipH="1">
            <a:off x="676650" y="2371350"/>
            <a:ext cx="609600" cy="286500"/>
          </a:xfrm>
          <a:prstGeom prst="curvedConnector3">
            <a:avLst>
              <a:gd name="adj1" fmla="val 83702"/>
            </a:avLst>
          </a:prstGeom>
          <a:noFill/>
          <a:ln w="19050" cap="flat" cmpd="sng">
            <a:solidFill>
              <a:schemeClr val="dk2"/>
            </a:solidFill>
            <a:prstDash val="solid"/>
            <a:round/>
            <a:headEnd type="none" w="med" len="med"/>
            <a:tailEnd type="none" w="med" len="med"/>
          </a:ln>
        </p:spPr>
      </p:cxnSp>
      <p:sp>
        <p:nvSpPr>
          <p:cNvPr id="653" name="Google Shape;653;p40"/>
          <p:cNvSpPr txBox="1"/>
          <p:nvPr/>
        </p:nvSpPr>
        <p:spPr>
          <a:xfrm>
            <a:off x="5181600" y="1828800"/>
            <a:ext cx="28956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rgbClr val="38761D"/>
                </a:solidFill>
                <a:latin typeface="Droid Serif"/>
                <a:ea typeface="Droid Serif"/>
                <a:cs typeface="Droid Serif"/>
                <a:sym typeface="Droid Serif"/>
              </a:rPr>
              <a:t>LayoutNG</a:t>
            </a:r>
            <a:r>
              <a:rPr lang="en" i="1">
                <a:solidFill>
                  <a:srgbClr val="38761D"/>
                </a:solidFill>
                <a:latin typeface="Droid Serif"/>
                <a:ea typeface="Droid Serif"/>
                <a:cs typeface="Droid Serif"/>
                <a:sym typeface="Droid Serif"/>
              </a:rPr>
              <a:t> separates these to improve caching and scalability.</a:t>
            </a:r>
            <a:endParaRPr i="1">
              <a:solidFill>
                <a:srgbClr val="38761D"/>
              </a:solidFill>
              <a:latin typeface="Droid Serif"/>
              <a:ea typeface="Droid Serif"/>
              <a:cs typeface="Droid Serif"/>
              <a:sym typeface="Droid Serif"/>
            </a:endParaRPr>
          </a:p>
        </p:txBody>
      </p:sp>
      <p:sp>
        <p:nvSpPr>
          <p:cNvPr id="654" name="Google Shape;654;p40"/>
          <p:cNvSpPr txBox="1"/>
          <p:nvPr/>
        </p:nvSpPr>
        <p:spPr>
          <a:xfrm>
            <a:off x="3733800" y="2743200"/>
            <a:ext cx="1905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NGLayoutInputNode</a:t>
            </a:r>
            <a:endParaRPr>
              <a:latin typeface="Droid Sans"/>
              <a:ea typeface="Droid Sans"/>
              <a:cs typeface="Droid Sans"/>
              <a:sym typeface="Droid Sans"/>
            </a:endParaRPr>
          </a:p>
        </p:txBody>
      </p:sp>
      <p:cxnSp>
        <p:nvCxnSpPr>
          <p:cNvPr id="655" name="Google Shape;655;p40"/>
          <p:cNvCxnSpPr/>
          <p:nvPr/>
        </p:nvCxnSpPr>
        <p:spPr>
          <a:xfrm>
            <a:off x="5943600" y="3048000"/>
            <a:ext cx="0" cy="228600"/>
          </a:xfrm>
          <a:prstGeom prst="straightConnector1">
            <a:avLst/>
          </a:prstGeom>
          <a:noFill/>
          <a:ln w="19050" cap="flat" cmpd="sng">
            <a:solidFill>
              <a:srgbClr val="666666"/>
            </a:solidFill>
            <a:prstDash val="solid"/>
            <a:round/>
            <a:headEnd type="none" w="med" len="med"/>
            <a:tailEnd type="triangle" w="med" len="med"/>
          </a:ln>
        </p:spPr>
      </p:cxnSp>
      <p:sp>
        <p:nvSpPr>
          <p:cNvPr id="656" name="Google Shape;656;p40"/>
          <p:cNvSpPr txBox="1"/>
          <p:nvPr/>
        </p:nvSpPr>
        <p:spPr>
          <a:xfrm>
            <a:off x="5638800" y="3962400"/>
            <a:ext cx="1905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NGPhysicalFragment</a:t>
            </a:r>
            <a:endParaRPr>
              <a:latin typeface="Droid Sans"/>
              <a:ea typeface="Droid Sans"/>
              <a:cs typeface="Droid Sans"/>
              <a:sym typeface="Droid Sans"/>
            </a:endParaRPr>
          </a:p>
        </p:txBody>
      </p:sp>
      <p:cxnSp>
        <p:nvCxnSpPr>
          <p:cNvPr id="657" name="Google Shape;657;p40"/>
          <p:cNvCxnSpPr>
            <a:stCxn id="646" idx="3"/>
            <a:endCxn id="656" idx="1"/>
          </p:cNvCxnSpPr>
          <p:nvPr/>
        </p:nvCxnSpPr>
        <p:spPr>
          <a:xfrm>
            <a:off x="5257800" y="4114800"/>
            <a:ext cx="381000" cy="0"/>
          </a:xfrm>
          <a:prstGeom prst="straightConnector1">
            <a:avLst/>
          </a:prstGeom>
          <a:noFill/>
          <a:ln w="19050" cap="flat" cmpd="sng">
            <a:solidFill>
              <a:srgbClr val="666666"/>
            </a:solidFill>
            <a:prstDash val="solid"/>
            <a:round/>
            <a:headEnd type="none" w="med" len="med"/>
            <a:tailEnd type="triangle" w="med" len="med"/>
          </a:ln>
        </p:spPr>
      </p:cxnSp>
      <p:sp>
        <p:nvSpPr>
          <p:cNvPr id="658" name="Google Shape;658;p40"/>
          <p:cNvSpPr/>
          <p:nvPr/>
        </p:nvSpPr>
        <p:spPr>
          <a:xfrm>
            <a:off x="3352800" y="2438400"/>
            <a:ext cx="4648200" cy="2133600"/>
          </a:xfrm>
          <a:prstGeom prst="frame">
            <a:avLst>
              <a:gd name="adj1" fmla="val 3532"/>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1"/>
          <p:cNvSpPr txBox="1"/>
          <p:nvPr/>
        </p:nvSpPr>
        <p:spPr>
          <a:xfrm>
            <a:off x="1590700" y="2913500"/>
            <a:ext cx="5975100" cy="18249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sp>
        <p:nvSpPr>
          <p:cNvPr id="664" name="Google Shape;664;p41"/>
          <p:cNvSpPr/>
          <p:nvPr/>
        </p:nvSpPr>
        <p:spPr>
          <a:xfrm>
            <a:off x="1811550" y="3075800"/>
            <a:ext cx="4267200" cy="13533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paint</a:t>
            </a:r>
            <a:r>
              <a:rPr lang="zh-CN" altLang="en-US" sz="3600" b="1" dirty="0">
                <a:solidFill>
                  <a:srgbClr val="434343"/>
                </a:solidFill>
                <a:latin typeface="Droid Sans"/>
                <a:ea typeface="Droid Sans"/>
                <a:cs typeface="Droid Sans"/>
                <a:sym typeface="Droid Sans"/>
              </a:rPr>
              <a:t>（绘制）</a:t>
            </a:r>
            <a:endParaRPr sz="3600" b="1" dirty="0">
              <a:solidFill>
                <a:srgbClr val="434343"/>
              </a:solidFill>
              <a:latin typeface="Droid Sans"/>
              <a:ea typeface="Droid Sans"/>
              <a:cs typeface="Droid Sans"/>
              <a:sym typeface="Droid Sans"/>
            </a:endParaRPr>
          </a:p>
        </p:txBody>
      </p:sp>
      <p:sp>
        <p:nvSpPr>
          <p:cNvPr id="667" name="Google Shape;667;p41"/>
          <p:cNvSpPr txBox="1"/>
          <p:nvPr/>
        </p:nvSpPr>
        <p:spPr>
          <a:xfrm>
            <a:off x="428600" y="1112100"/>
            <a:ext cx="34500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PaintTree</a:t>
            </a:r>
            <a:endParaRPr sz="1800" b="1">
              <a:solidFill>
                <a:srgbClr val="0000FF"/>
              </a:solidFill>
              <a:latin typeface="Consolas"/>
              <a:ea typeface="Consolas"/>
              <a:cs typeface="Consolas"/>
              <a:sym typeface="Consolas"/>
            </a:endParaRPr>
          </a:p>
        </p:txBody>
      </p:sp>
      <p:sp>
        <p:nvSpPr>
          <p:cNvPr id="668" name="Google Shape;668;p41"/>
          <p:cNvSpPr txBox="1"/>
          <p:nvPr/>
        </p:nvSpPr>
        <p:spPr>
          <a:xfrm>
            <a:off x="3481672" y="2125750"/>
            <a:ext cx="2299800" cy="403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PaintCanvas::</a:t>
            </a:r>
            <a:r>
              <a:rPr lang="en" b="1">
                <a:solidFill>
                  <a:srgbClr val="9900FF"/>
                </a:solidFill>
                <a:latin typeface="Consolas"/>
                <a:ea typeface="Consolas"/>
                <a:cs typeface="Consolas"/>
                <a:sym typeface="Consolas"/>
              </a:rPr>
              <a:t>DrawRect</a:t>
            </a:r>
            <a:endParaRPr b="1">
              <a:solidFill>
                <a:srgbClr val="9900FF"/>
              </a:solidFill>
              <a:latin typeface="Consolas"/>
              <a:ea typeface="Consolas"/>
              <a:cs typeface="Consolas"/>
              <a:sym typeface="Consolas"/>
            </a:endParaRPr>
          </a:p>
        </p:txBody>
      </p:sp>
      <p:sp>
        <p:nvSpPr>
          <p:cNvPr id="669" name="Google Shape;669;p41"/>
          <p:cNvSpPr txBox="1"/>
          <p:nvPr/>
        </p:nvSpPr>
        <p:spPr>
          <a:xfrm>
            <a:off x="429400" y="1702350"/>
            <a:ext cx="685800" cy="304800"/>
          </a:xfrm>
          <a:prstGeom prst="rect">
            <a:avLst/>
          </a:prstGeom>
          <a:solidFill>
            <a:srgbClr val="EFEFE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670" name="Google Shape;670;p41"/>
          <p:cNvSpPr txBox="1"/>
          <p:nvPr/>
        </p:nvSpPr>
        <p:spPr>
          <a:xfrm>
            <a:off x="1344350" y="1702350"/>
            <a:ext cx="1665600" cy="99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cxnSp>
        <p:nvCxnSpPr>
          <p:cNvPr id="671" name="Google Shape;671;p41"/>
          <p:cNvCxnSpPr>
            <a:stCxn id="669" idx="3"/>
          </p:cNvCxnSpPr>
          <p:nvPr/>
        </p:nvCxnSpPr>
        <p:spPr>
          <a:xfrm>
            <a:off x="1115200" y="1854750"/>
            <a:ext cx="285000" cy="12000"/>
          </a:xfrm>
          <a:prstGeom prst="straightConnector1">
            <a:avLst/>
          </a:prstGeom>
          <a:noFill/>
          <a:ln w="19050" cap="flat" cmpd="sng">
            <a:solidFill>
              <a:schemeClr val="dk2"/>
            </a:solidFill>
            <a:prstDash val="solid"/>
            <a:round/>
            <a:headEnd type="none" w="med" len="med"/>
            <a:tailEnd type="triangle" w="med" len="med"/>
          </a:ln>
        </p:spPr>
      </p:cxnSp>
      <p:cxnSp>
        <p:nvCxnSpPr>
          <p:cNvPr id="672" name="Google Shape;672;p41"/>
          <p:cNvCxnSpPr/>
          <p:nvPr/>
        </p:nvCxnSpPr>
        <p:spPr>
          <a:xfrm rot="-5400000" flipH="1">
            <a:off x="2388625" y="1843150"/>
            <a:ext cx="522900" cy="6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673" name="Google Shape;673;p41"/>
          <p:cNvSpPr/>
          <p:nvPr/>
        </p:nvSpPr>
        <p:spPr>
          <a:xfrm>
            <a:off x="1997575" y="3252500"/>
            <a:ext cx="4267200" cy="13533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2863675" y="3637000"/>
            <a:ext cx="20298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marL="0" lvl="0" indent="0" algn="l" rtl="0">
              <a:spcBef>
                <a:spcPts val="0"/>
              </a:spcBef>
              <a:spcAft>
                <a:spcPts val="0"/>
              </a:spcAft>
              <a:buNone/>
            </a:pPr>
            <a:r>
              <a:rPr lang="en">
                <a:latin typeface="Droid Sans"/>
                <a:ea typeface="Droid Sans"/>
                <a:cs typeface="Droid Sans"/>
                <a:sym typeface="Droid Sans"/>
              </a:rPr>
              <a:t>- rect {x, y, w, h}</a:t>
            </a:r>
            <a:endParaRPr>
              <a:latin typeface="Droid Sans"/>
              <a:ea typeface="Droid Sans"/>
              <a:cs typeface="Droid Sans"/>
              <a:sym typeface="Droid Sans"/>
            </a:endParaRPr>
          </a:p>
          <a:p>
            <a:pPr marL="0" lvl="0" indent="0" algn="l" rtl="0">
              <a:spcBef>
                <a:spcPts val="0"/>
              </a:spcBef>
              <a:spcAft>
                <a:spcPts val="0"/>
              </a:spcAft>
              <a:buNone/>
            </a:pPr>
            <a:r>
              <a:rPr lang="en">
                <a:latin typeface="Droid Sans"/>
                <a:ea typeface="Droid Sans"/>
                <a:cs typeface="Droid Sans"/>
                <a:sym typeface="Droid Sans"/>
              </a:rPr>
              <a:t>- PaintFlags {color, …}</a:t>
            </a:r>
            <a:endParaRPr>
              <a:latin typeface="Droid Sans"/>
              <a:ea typeface="Droid Sans"/>
              <a:cs typeface="Droid Sans"/>
              <a:sym typeface="Droid Sans"/>
            </a:endParaRPr>
          </a:p>
        </p:txBody>
      </p:sp>
      <p:sp>
        <p:nvSpPr>
          <p:cNvPr id="675" name="Google Shape;675;p41"/>
          <p:cNvSpPr/>
          <p:nvPr/>
        </p:nvSpPr>
        <p:spPr>
          <a:xfrm>
            <a:off x="2445475" y="3637000"/>
            <a:ext cx="4182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Consolas"/>
              <a:ea typeface="Consolas"/>
              <a:cs typeface="Consolas"/>
              <a:sym typeface="Consolas"/>
            </a:endParaRPr>
          </a:p>
        </p:txBody>
      </p:sp>
      <p:sp>
        <p:nvSpPr>
          <p:cNvPr id="676" name="Google Shape;676;p41"/>
          <p:cNvSpPr/>
          <p:nvPr/>
        </p:nvSpPr>
        <p:spPr>
          <a:xfrm>
            <a:off x="4893475"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7" name="Google Shape;677;p41"/>
          <p:cNvSpPr/>
          <p:nvPr/>
        </p:nvSpPr>
        <p:spPr>
          <a:xfrm>
            <a:off x="5280750"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8" name="Google Shape;678;p41"/>
          <p:cNvSpPr/>
          <p:nvPr/>
        </p:nvSpPr>
        <p:spPr>
          <a:xfrm>
            <a:off x="5679750"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679" name="Google Shape;679;p41"/>
          <p:cNvSpPr txBox="1"/>
          <p:nvPr/>
        </p:nvSpPr>
        <p:spPr>
          <a:xfrm>
            <a:off x="4771800" y="3332200"/>
            <a:ext cx="1416900" cy="30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i="1">
                <a:latin typeface="Droid Serif"/>
                <a:ea typeface="Droid Serif"/>
                <a:cs typeface="Droid Serif"/>
                <a:sym typeface="Droid Serif"/>
              </a:rPr>
              <a:t>paint op buffer</a:t>
            </a:r>
            <a:endParaRPr i="1">
              <a:latin typeface="Droid Serif"/>
              <a:ea typeface="Droid Serif"/>
              <a:cs typeface="Droid Serif"/>
              <a:sym typeface="Droid Serif"/>
            </a:endParaRPr>
          </a:p>
        </p:txBody>
      </p:sp>
      <p:sp>
        <p:nvSpPr>
          <p:cNvPr id="680" name="Google Shape;680;p41"/>
          <p:cNvSpPr txBox="1"/>
          <p:nvPr/>
        </p:nvSpPr>
        <p:spPr>
          <a:xfrm>
            <a:off x="1997575" y="3252500"/>
            <a:ext cx="30582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cxnSp>
        <p:nvCxnSpPr>
          <p:cNvPr id="681" name="Google Shape;681;p41"/>
          <p:cNvCxnSpPr>
            <a:stCxn id="668" idx="2"/>
          </p:cNvCxnSpPr>
          <p:nvPr/>
        </p:nvCxnSpPr>
        <p:spPr>
          <a:xfrm flipH="1">
            <a:off x="4578172" y="2529250"/>
            <a:ext cx="53400" cy="1520100"/>
          </a:xfrm>
          <a:prstGeom prst="straightConnector1">
            <a:avLst/>
          </a:prstGeom>
          <a:noFill/>
          <a:ln w="28575" cap="flat" cmpd="sng">
            <a:solidFill>
              <a:srgbClr val="9900FF"/>
            </a:solidFill>
            <a:prstDash val="solid"/>
            <a:round/>
            <a:headEnd type="none" w="med" len="med"/>
            <a:tailEnd type="triangle" w="med" len="med"/>
          </a:ln>
        </p:spPr>
      </p:cxnSp>
      <p:cxnSp>
        <p:nvCxnSpPr>
          <p:cNvPr id="682" name="Google Shape;682;p41"/>
          <p:cNvCxnSpPr>
            <a:stCxn id="683" idx="3"/>
            <a:endCxn id="668" idx="1"/>
          </p:cNvCxnSpPr>
          <p:nvPr/>
        </p:nvCxnSpPr>
        <p:spPr>
          <a:xfrm>
            <a:off x="2817050" y="2327500"/>
            <a:ext cx="664500" cy="0"/>
          </a:xfrm>
          <a:prstGeom prst="straightConnector1">
            <a:avLst/>
          </a:prstGeom>
          <a:noFill/>
          <a:ln w="19050" cap="flat" cmpd="sng">
            <a:solidFill>
              <a:schemeClr val="dk2"/>
            </a:solidFill>
            <a:prstDash val="solid"/>
            <a:round/>
            <a:headEnd type="none" w="med" len="med"/>
            <a:tailEnd type="triangle" w="med" len="med"/>
          </a:ln>
        </p:spPr>
      </p:cxnSp>
      <p:pic>
        <p:nvPicPr>
          <p:cNvPr id="684" name="Google Shape;684;p41" descr="Laptop-clipart-images-and-notebook-clip-art-photo-share-submit-2.png"/>
          <p:cNvPicPr preferRelativeResize="0"/>
          <p:nvPr/>
        </p:nvPicPr>
        <p:blipFill>
          <a:blip r:embed="rId3">
            <a:alphaModFix/>
          </a:blip>
          <a:stretch>
            <a:fillRect/>
          </a:stretch>
        </p:blipFill>
        <p:spPr>
          <a:xfrm>
            <a:off x="6779475" y="1547705"/>
            <a:ext cx="1876498" cy="1214100"/>
          </a:xfrm>
          <a:prstGeom prst="rect">
            <a:avLst/>
          </a:prstGeom>
          <a:noFill/>
          <a:ln>
            <a:noFill/>
          </a:ln>
        </p:spPr>
      </p:pic>
      <p:sp>
        <p:nvSpPr>
          <p:cNvPr id="685" name="Google Shape;685;p41"/>
          <p:cNvSpPr/>
          <p:nvPr/>
        </p:nvSpPr>
        <p:spPr>
          <a:xfrm>
            <a:off x="7384975" y="1979025"/>
            <a:ext cx="399000" cy="304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txBox="1"/>
          <p:nvPr/>
        </p:nvSpPr>
        <p:spPr>
          <a:xfrm>
            <a:off x="6292725" y="3719350"/>
            <a:ext cx="780600" cy="6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latin typeface="Droid Serif"/>
                <a:ea typeface="Droid Serif"/>
                <a:cs typeface="Droid Serif"/>
                <a:sym typeface="Droid Serif"/>
              </a:rPr>
              <a:t>display</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item</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list</a:t>
            </a:r>
            <a:endParaRPr i="1">
              <a:latin typeface="Droid Serif"/>
              <a:ea typeface="Droid Serif"/>
              <a:cs typeface="Droid Serif"/>
              <a:sym typeface="Droid Serif"/>
            </a:endParaRPr>
          </a:p>
        </p:txBody>
      </p:sp>
      <p:sp>
        <p:nvSpPr>
          <p:cNvPr id="687" name="Google Shape;687;p41"/>
          <p:cNvSpPr txBox="1"/>
          <p:nvPr/>
        </p:nvSpPr>
        <p:spPr>
          <a:xfrm>
            <a:off x="5055775" y="1112100"/>
            <a:ext cx="36789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builds a list of </a:t>
            </a:r>
            <a:r>
              <a:rPr lang="en" sz="1800" b="1" i="1">
                <a:latin typeface="Droid Serif"/>
                <a:ea typeface="Droid Serif"/>
                <a:cs typeface="Droid Serif"/>
                <a:sym typeface="Droid Serif"/>
              </a:rPr>
              <a:t>paint ops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688" name="Google Shape;688;p41"/>
          <p:cNvCxnSpPr>
            <a:endCxn id="670" idx="2"/>
          </p:cNvCxnSpPr>
          <p:nvPr/>
        </p:nvCxnSpPr>
        <p:spPr>
          <a:xfrm rot="10800000">
            <a:off x="2177150" y="2695650"/>
            <a:ext cx="165900" cy="533400"/>
          </a:xfrm>
          <a:prstGeom prst="straightConnector1">
            <a:avLst/>
          </a:prstGeom>
          <a:noFill/>
          <a:ln w="19050" cap="flat" cmpd="sng">
            <a:solidFill>
              <a:schemeClr val="dk2"/>
            </a:solidFill>
            <a:prstDash val="dash"/>
            <a:round/>
            <a:headEnd type="none" w="med" len="med"/>
            <a:tailEnd type="triangle" w="med" len="med"/>
          </a:ln>
        </p:spPr>
      </p:cxnSp>
      <p:sp>
        <p:nvSpPr>
          <p:cNvPr id="683" name="Google Shape;683;p41"/>
          <p:cNvSpPr txBox="1"/>
          <p:nvPr/>
        </p:nvSpPr>
        <p:spPr>
          <a:xfrm>
            <a:off x="1922750" y="2125750"/>
            <a:ext cx="894300" cy="4035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paint</a:t>
            </a:r>
            <a:r>
              <a:rPr lang="zh-CN" altLang="en-US" sz="3600" b="1" dirty="0">
                <a:solidFill>
                  <a:srgbClr val="434343"/>
                </a:solidFill>
                <a:latin typeface="Droid Sans"/>
                <a:ea typeface="Droid Sans"/>
                <a:cs typeface="Droid Sans"/>
                <a:sym typeface="Droid Sans"/>
              </a:rPr>
              <a:t>（绘制）</a:t>
            </a:r>
            <a:endParaRPr sz="3600" b="1" dirty="0">
              <a:solidFill>
                <a:srgbClr val="434343"/>
              </a:solidFill>
              <a:latin typeface="Droid Sans"/>
              <a:ea typeface="Droid Sans"/>
              <a:cs typeface="Droid Sans"/>
              <a:sym typeface="Droid Sans"/>
            </a:endParaRPr>
          </a:p>
        </p:txBody>
      </p:sp>
      <p:sp>
        <p:nvSpPr>
          <p:cNvPr id="695" name="Google Shape;695;p42"/>
          <p:cNvSpPr txBox="1"/>
          <p:nvPr/>
        </p:nvSpPr>
        <p:spPr>
          <a:xfrm>
            <a:off x="662725" y="2624550"/>
            <a:ext cx="3999000" cy="193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"yellow"</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.yellow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2; ... }</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.green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1; ... }    </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p:txBody>
      </p:sp>
      <p:pic>
        <p:nvPicPr>
          <p:cNvPr id="696" name="Google Shape;696;p42" descr="Screen Shot 2017-10-11 at 5.11.34 PM.png"/>
          <p:cNvPicPr preferRelativeResize="0"/>
          <p:nvPr/>
        </p:nvPicPr>
        <p:blipFill>
          <a:blip r:embed="rId3">
            <a:alphaModFix/>
          </a:blip>
          <a:stretch>
            <a:fillRect/>
          </a:stretch>
        </p:blipFill>
        <p:spPr>
          <a:xfrm>
            <a:off x="5388850" y="3090275"/>
            <a:ext cx="2155075" cy="1002950"/>
          </a:xfrm>
          <a:prstGeom prst="rect">
            <a:avLst/>
          </a:prstGeom>
          <a:noFill/>
          <a:ln>
            <a:noFill/>
          </a:ln>
        </p:spPr>
      </p:pic>
      <p:sp>
        <p:nvSpPr>
          <p:cNvPr id="697" name="Google Shape;697;p42"/>
          <p:cNvSpPr txBox="1"/>
          <p:nvPr/>
        </p:nvSpPr>
        <p:spPr>
          <a:xfrm>
            <a:off x="6425525" y="1696475"/>
            <a:ext cx="1118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 .yellow</a:t>
            </a:r>
            <a:endParaRPr>
              <a:solidFill>
                <a:srgbClr val="0000FF"/>
              </a:solidFill>
              <a:latin typeface="Droid Sans"/>
              <a:ea typeface="Droid Sans"/>
              <a:cs typeface="Droid Sans"/>
              <a:sym typeface="Droid Sans"/>
            </a:endParaRPr>
          </a:p>
        </p:txBody>
      </p:sp>
      <p:sp>
        <p:nvSpPr>
          <p:cNvPr id="698" name="Google Shape;698;p42"/>
          <p:cNvSpPr txBox="1"/>
          <p:nvPr/>
        </p:nvSpPr>
        <p:spPr>
          <a:xfrm>
            <a:off x="6425525" y="2077363"/>
            <a:ext cx="1118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 .green</a:t>
            </a:r>
            <a:endParaRPr>
              <a:solidFill>
                <a:srgbClr val="0000FF"/>
              </a:solidFill>
              <a:latin typeface="Droid Sans"/>
              <a:ea typeface="Droid Sans"/>
              <a:cs typeface="Droid Sans"/>
              <a:sym typeface="Droid Sans"/>
            </a:endParaRPr>
          </a:p>
        </p:txBody>
      </p:sp>
      <p:sp>
        <p:nvSpPr>
          <p:cNvPr id="699" name="Google Shape;699;p42"/>
          <p:cNvSpPr txBox="1"/>
          <p:nvPr/>
        </p:nvSpPr>
        <p:spPr>
          <a:xfrm>
            <a:off x="6079675" y="123825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cxnSp>
        <p:nvCxnSpPr>
          <p:cNvPr id="700" name="Google Shape;700;p42"/>
          <p:cNvCxnSpPr>
            <a:endCxn id="697" idx="1"/>
          </p:cNvCxnSpPr>
          <p:nvPr/>
        </p:nvCxnSpPr>
        <p:spPr>
          <a:xfrm rot="-5400000" flipH="1">
            <a:off x="6152825" y="1576175"/>
            <a:ext cx="301200" cy="244200"/>
          </a:xfrm>
          <a:prstGeom prst="curvedConnector2">
            <a:avLst/>
          </a:prstGeom>
          <a:noFill/>
          <a:ln w="19050" cap="flat" cmpd="sng">
            <a:solidFill>
              <a:schemeClr val="dk2"/>
            </a:solidFill>
            <a:prstDash val="solid"/>
            <a:round/>
            <a:headEnd type="none" w="med" len="med"/>
            <a:tailEnd type="none" w="med" len="med"/>
          </a:ln>
        </p:spPr>
      </p:cxnSp>
      <p:cxnSp>
        <p:nvCxnSpPr>
          <p:cNvPr id="701" name="Google Shape;701;p42"/>
          <p:cNvCxnSpPr>
            <a:endCxn id="698" idx="1"/>
          </p:cNvCxnSpPr>
          <p:nvPr/>
        </p:nvCxnSpPr>
        <p:spPr>
          <a:xfrm rot="-5400000" flipH="1">
            <a:off x="5971625" y="1775863"/>
            <a:ext cx="672900" cy="234900"/>
          </a:xfrm>
          <a:prstGeom prst="curvedConnector2">
            <a:avLst/>
          </a:prstGeom>
          <a:noFill/>
          <a:ln w="19050" cap="flat" cmpd="sng">
            <a:solidFill>
              <a:schemeClr val="dk2"/>
            </a:solidFill>
            <a:prstDash val="solid"/>
            <a:round/>
            <a:headEnd type="none" w="med" len="med"/>
            <a:tailEnd type="none" w="med" len="med"/>
          </a:ln>
        </p:spPr>
      </p:cxnSp>
      <p:sp>
        <p:nvSpPr>
          <p:cNvPr id="702" name="Google Shape;702;p42"/>
          <p:cNvSpPr txBox="1"/>
          <p:nvPr/>
        </p:nvSpPr>
        <p:spPr>
          <a:xfrm>
            <a:off x="6561550" y="2458263"/>
            <a:ext cx="10377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DOM tree</a:t>
            </a:r>
            <a:endParaRPr i="1">
              <a:latin typeface="Droid Serif"/>
              <a:ea typeface="Droid Serif"/>
              <a:cs typeface="Droid Serif"/>
              <a:sym typeface="Droid Serif"/>
            </a:endParaRPr>
          </a:p>
        </p:txBody>
      </p:sp>
      <p:sp>
        <p:nvSpPr>
          <p:cNvPr id="703" name="Google Shape;703;p42"/>
          <p:cNvSpPr txBox="1"/>
          <p:nvPr/>
        </p:nvSpPr>
        <p:spPr>
          <a:xfrm>
            <a:off x="5643950" y="4130550"/>
            <a:ext cx="18192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yellow paints last</a:t>
            </a:r>
            <a:endParaRPr i="1">
              <a:latin typeface="Droid Serif"/>
              <a:ea typeface="Droid Serif"/>
              <a:cs typeface="Droid Serif"/>
              <a:sym typeface="Droid Serif"/>
            </a:endParaRPr>
          </a:p>
        </p:txBody>
      </p:sp>
      <p:sp>
        <p:nvSpPr>
          <p:cNvPr id="704" name="Google Shape;704;p42"/>
          <p:cNvSpPr txBox="1"/>
          <p:nvPr/>
        </p:nvSpPr>
        <p:spPr>
          <a:xfrm>
            <a:off x="662725" y="1238250"/>
            <a:ext cx="3892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uses </a:t>
            </a:r>
            <a:r>
              <a:rPr lang="en" sz="1800" b="1" i="1">
                <a:latin typeface="Droid Serif"/>
                <a:ea typeface="Droid Serif"/>
                <a:cs typeface="Droid Serif"/>
                <a:sym typeface="Droid Serif"/>
              </a:rPr>
              <a:t>stacking order</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not DOM order.</a:t>
            </a:r>
            <a:endParaRPr sz="1800" i="1">
              <a:latin typeface="Droid Serif"/>
              <a:ea typeface="Droid Serif"/>
              <a:cs typeface="Droid Serif"/>
              <a:sym typeface="Droid Serif"/>
            </a:endParaRPr>
          </a:p>
        </p:txBody>
      </p:sp>
      <p:sp>
        <p:nvSpPr>
          <p:cNvPr id="705" name="Google Shape;705;p42"/>
          <p:cNvSpPr txBox="1"/>
          <p:nvPr/>
        </p:nvSpPr>
        <p:spPr>
          <a:xfrm>
            <a:off x="2202000" y="3487000"/>
            <a:ext cx="1505100" cy="713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Droid Serif"/>
              <a:ea typeface="Droid Serif"/>
              <a:cs typeface="Droid Serif"/>
              <a:sym typeface="Droid Serif"/>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3"/>
          <p:cNvSpPr/>
          <p:nvPr/>
        </p:nvSpPr>
        <p:spPr>
          <a:xfrm>
            <a:off x="2937825" y="2205675"/>
            <a:ext cx="630300" cy="2669100"/>
          </a:xfrm>
          <a:prstGeom prst="down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paint</a:t>
            </a:r>
            <a:r>
              <a:rPr lang="zh-CN" altLang="en-US" sz="3600" b="1" dirty="0">
                <a:solidFill>
                  <a:srgbClr val="434343"/>
                </a:solidFill>
                <a:latin typeface="Droid Sans"/>
                <a:ea typeface="Droid Sans"/>
                <a:cs typeface="Droid Sans"/>
                <a:sym typeface="Droid Sans"/>
              </a:rPr>
              <a:t>（绘制）</a:t>
            </a:r>
            <a:endParaRPr sz="3600" b="1" dirty="0">
              <a:solidFill>
                <a:srgbClr val="434343"/>
              </a:solidFill>
              <a:latin typeface="Droid Sans"/>
              <a:ea typeface="Droid Sans"/>
              <a:cs typeface="Droid Sans"/>
              <a:sym typeface="Droid Sans"/>
            </a:endParaRPr>
          </a:p>
        </p:txBody>
      </p:sp>
      <p:sp>
        <p:nvSpPr>
          <p:cNvPr id="713" name="Google Shape;713;p43"/>
          <p:cNvSpPr txBox="1"/>
          <p:nvPr/>
        </p:nvSpPr>
        <p:spPr>
          <a:xfrm>
            <a:off x="5410200" y="1354900"/>
            <a:ext cx="3051300" cy="135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a:t>
            </a:r>
            <a:r>
              <a:rPr lang="en" sz="1800">
                <a:latin typeface="Consolas"/>
                <a:ea typeface="Consolas"/>
                <a:cs typeface="Consolas"/>
                <a:sym typeface="Consolas"/>
              </a:rPr>
              <a:t>green's text</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"blue"</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p:txBody>
      </p:sp>
      <p:sp>
        <p:nvSpPr>
          <p:cNvPr id="714" name="Google Shape;714;p43"/>
          <p:cNvSpPr txBox="1"/>
          <p:nvPr/>
        </p:nvSpPr>
        <p:spPr>
          <a:xfrm>
            <a:off x="5393450" y="4200400"/>
            <a:ext cx="30306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blue after green, but</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foregrounds after backgrounds</a:t>
            </a:r>
            <a:endParaRPr i="1">
              <a:latin typeface="Droid Serif"/>
              <a:ea typeface="Droid Serif"/>
              <a:cs typeface="Droid Serif"/>
              <a:sym typeface="Droid Serif"/>
            </a:endParaRPr>
          </a:p>
        </p:txBody>
      </p:sp>
      <p:sp>
        <p:nvSpPr>
          <p:cNvPr id="715" name="Google Shape;715;p43"/>
          <p:cNvSpPr txBox="1"/>
          <p:nvPr/>
        </p:nvSpPr>
        <p:spPr>
          <a:xfrm>
            <a:off x="662725" y="1238250"/>
            <a:ext cx="3892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Each </a:t>
            </a:r>
            <a:r>
              <a:rPr lang="en" sz="1800" b="1" i="1">
                <a:latin typeface="Droid Serif"/>
                <a:ea typeface="Droid Serif"/>
                <a:cs typeface="Droid Serif"/>
                <a:sym typeface="Droid Serif"/>
              </a:rPr>
              <a:t>paint phase</a:t>
            </a:r>
            <a:r>
              <a:rPr lang="en" sz="1800" i="1">
                <a:latin typeface="Droid Serif"/>
                <a:ea typeface="Droid Serif"/>
                <a:cs typeface="Droid Serif"/>
                <a:sym typeface="Droid Serif"/>
              </a:rPr>
              <a:t> is a separate traversal of a stacking context.</a:t>
            </a:r>
            <a:endParaRPr sz="1800" i="1">
              <a:latin typeface="Droid Serif"/>
              <a:ea typeface="Droid Serif"/>
              <a:cs typeface="Droid Serif"/>
              <a:sym typeface="Droid Serif"/>
            </a:endParaRPr>
          </a:p>
        </p:txBody>
      </p:sp>
      <p:pic>
        <p:nvPicPr>
          <p:cNvPr id="716" name="Google Shape;716;p43" descr="Screen Shot 2017-10-11 at 5.27.10 PM.png"/>
          <p:cNvPicPr preferRelativeResize="0"/>
          <p:nvPr/>
        </p:nvPicPr>
        <p:blipFill>
          <a:blip r:embed="rId3">
            <a:alphaModFix/>
          </a:blip>
          <a:stretch>
            <a:fillRect/>
          </a:stretch>
        </p:blipFill>
        <p:spPr>
          <a:xfrm>
            <a:off x="5430772" y="3073322"/>
            <a:ext cx="2955950" cy="1127075"/>
          </a:xfrm>
          <a:prstGeom prst="rect">
            <a:avLst/>
          </a:prstGeom>
          <a:noFill/>
          <a:ln>
            <a:noFill/>
          </a:ln>
        </p:spPr>
      </p:pic>
      <p:sp>
        <p:nvSpPr>
          <p:cNvPr id="717" name="Google Shape;717;p43"/>
          <p:cNvSpPr/>
          <p:nvPr/>
        </p:nvSpPr>
        <p:spPr>
          <a:xfrm>
            <a:off x="2613475" y="234467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backgrounds</a:t>
            </a:r>
            <a:endParaRPr sz="1800">
              <a:latin typeface="Droid Sans"/>
              <a:ea typeface="Droid Sans"/>
              <a:cs typeface="Droid Sans"/>
              <a:sym typeface="Droid Sans"/>
            </a:endParaRPr>
          </a:p>
        </p:txBody>
      </p:sp>
      <p:sp>
        <p:nvSpPr>
          <p:cNvPr id="718" name="Google Shape;718;p43"/>
          <p:cNvSpPr/>
          <p:nvPr/>
        </p:nvSpPr>
        <p:spPr>
          <a:xfrm>
            <a:off x="2613475" y="289722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floats</a:t>
            </a:r>
            <a:endParaRPr sz="1800">
              <a:latin typeface="Droid Sans"/>
              <a:ea typeface="Droid Sans"/>
              <a:cs typeface="Droid Sans"/>
              <a:sym typeface="Droid Sans"/>
            </a:endParaRPr>
          </a:p>
        </p:txBody>
      </p:sp>
      <p:sp>
        <p:nvSpPr>
          <p:cNvPr id="719" name="Google Shape;719;p43"/>
          <p:cNvSpPr/>
          <p:nvPr/>
        </p:nvSpPr>
        <p:spPr>
          <a:xfrm>
            <a:off x="2613475" y="344977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foregrounds</a:t>
            </a:r>
            <a:endParaRPr sz="1800">
              <a:latin typeface="Droid Sans"/>
              <a:ea typeface="Droid Sans"/>
              <a:cs typeface="Droid Sans"/>
              <a:sym typeface="Droid Sans"/>
            </a:endParaRPr>
          </a:p>
        </p:txBody>
      </p:sp>
      <p:sp>
        <p:nvSpPr>
          <p:cNvPr id="720" name="Google Shape;720;p43"/>
          <p:cNvSpPr/>
          <p:nvPr/>
        </p:nvSpPr>
        <p:spPr>
          <a:xfrm>
            <a:off x="2613475" y="400232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outlines</a:t>
            </a:r>
            <a:endParaRPr sz="1800">
              <a:latin typeface="Droid Sans"/>
              <a:ea typeface="Droid Sans"/>
              <a:cs typeface="Droid Sans"/>
              <a:sym typeface="Droid Sans"/>
            </a:endParaRPr>
          </a:p>
        </p:txBody>
      </p:sp>
      <p:sp>
        <p:nvSpPr>
          <p:cNvPr id="721" name="Google Shape;721;p43"/>
          <p:cNvSpPr txBox="1"/>
          <p:nvPr/>
        </p:nvSpPr>
        <p:spPr>
          <a:xfrm>
            <a:off x="1102850" y="2245025"/>
            <a:ext cx="1320000" cy="71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paint phases</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(simplified)</a:t>
            </a:r>
            <a:endParaRPr i="1">
              <a:latin typeface="Droid Serif"/>
              <a:ea typeface="Droid Serif"/>
              <a:cs typeface="Droid Serif"/>
              <a:sym typeface="Droid Serif"/>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4"/>
          <p:cNvSpPr/>
          <p:nvPr/>
        </p:nvSpPr>
        <p:spPr>
          <a:xfrm>
            <a:off x="22098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16764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altLang="zh-CN" sz="3600" b="1" dirty="0">
                <a:solidFill>
                  <a:srgbClr val="434343"/>
                </a:solidFill>
                <a:latin typeface="Droid Sans"/>
                <a:ea typeface="Droid Sans"/>
                <a:cs typeface="Droid Sans"/>
                <a:sym typeface="Droid Sans"/>
              </a:rPr>
              <a:t>paint</a:t>
            </a:r>
            <a:r>
              <a:rPr lang="zh-CN" altLang="e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绘制）</a:t>
            </a:r>
          </a:p>
        </p:txBody>
      </p:sp>
      <p:sp>
        <p:nvSpPr>
          <p:cNvPr id="730" name="Google Shape;730;p44"/>
          <p:cNvSpPr txBox="1"/>
          <p:nvPr/>
        </p:nvSpPr>
        <p:spPr>
          <a:xfrm>
            <a:off x="506700" y="1828800"/>
            <a:ext cx="14334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731" name="Google Shape;731;p44"/>
          <p:cNvSpPr txBox="1"/>
          <p:nvPr/>
        </p:nvSpPr>
        <p:spPr>
          <a:xfrm>
            <a:off x="735300" y="2209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2" name="Google Shape;732;p44"/>
          <p:cNvSpPr txBox="1"/>
          <p:nvPr/>
        </p:nvSpPr>
        <p:spPr>
          <a:xfrm>
            <a:off x="963900" y="2590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3" name="Google Shape;733;p44"/>
          <p:cNvSpPr txBox="1"/>
          <p:nvPr/>
        </p:nvSpPr>
        <p:spPr>
          <a:xfrm>
            <a:off x="11925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4" name="Google Shape;734;p44"/>
          <p:cNvSpPr txBox="1"/>
          <p:nvPr/>
        </p:nvSpPr>
        <p:spPr>
          <a:xfrm>
            <a:off x="1421100" y="3352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5" name="Google Shape;735;p44"/>
          <p:cNvSpPr txBox="1"/>
          <p:nvPr/>
        </p:nvSpPr>
        <p:spPr>
          <a:xfrm>
            <a:off x="1421100" y="4114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6" name="Google Shape;736;p44"/>
          <p:cNvSpPr txBox="1"/>
          <p:nvPr/>
        </p:nvSpPr>
        <p:spPr>
          <a:xfrm>
            <a:off x="1649700" y="37338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737" name="Google Shape;737;p44"/>
          <p:cNvCxnSpPr>
            <a:endCxn id="731" idx="1"/>
          </p:cNvCxnSpPr>
          <p:nvPr/>
        </p:nvCxnSpPr>
        <p:spPr>
          <a:xfrm rot="-5400000" flipH="1">
            <a:off x="549900" y="21768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738" name="Google Shape;738;p44"/>
          <p:cNvCxnSpPr>
            <a:endCxn id="732" idx="1"/>
          </p:cNvCxnSpPr>
          <p:nvPr/>
        </p:nvCxnSpPr>
        <p:spPr>
          <a:xfrm rot="-5400000" flipH="1">
            <a:off x="772050" y="25513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739" name="Google Shape;739;p44"/>
          <p:cNvCxnSpPr>
            <a:endCxn id="733" idx="1"/>
          </p:cNvCxnSpPr>
          <p:nvPr/>
        </p:nvCxnSpPr>
        <p:spPr>
          <a:xfrm rot="-5400000" flipH="1">
            <a:off x="1003800" y="29355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740" name="Google Shape;740;p44"/>
          <p:cNvCxnSpPr>
            <a:endCxn id="734" idx="1"/>
          </p:cNvCxnSpPr>
          <p:nvPr/>
        </p:nvCxnSpPr>
        <p:spPr>
          <a:xfrm rot="-5400000" flipH="1">
            <a:off x="1240500" y="33246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741" name="Google Shape;741;p44"/>
          <p:cNvCxnSpPr>
            <a:endCxn id="736" idx="1"/>
          </p:cNvCxnSpPr>
          <p:nvPr/>
        </p:nvCxnSpPr>
        <p:spPr>
          <a:xfrm rot="-5400000" flipH="1">
            <a:off x="1462650" y="36991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742" name="Google Shape;742;p44"/>
          <p:cNvCxnSpPr>
            <a:endCxn id="735" idx="1"/>
          </p:cNvCxnSpPr>
          <p:nvPr/>
        </p:nvCxnSpPr>
        <p:spPr>
          <a:xfrm rot="-5400000" flipH="1">
            <a:off x="864300" y="3710400"/>
            <a:ext cx="977100" cy="136500"/>
          </a:xfrm>
          <a:prstGeom prst="curvedConnector2">
            <a:avLst/>
          </a:prstGeom>
          <a:noFill/>
          <a:ln w="19050" cap="flat" cmpd="sng">
            <a:solidFill>
              <a:schemeClr val="dk2"/>
            </a:solidFill>
            <a:prstDash val="solid"/>
            <a:round/>
            <a:headEnd type="none" w="med" len="med"/>
            <a:tailEnd type="none" w="med" len="med"/>
          </a:ln>
        </p:spPr>
      </p:cxnSp>
      <p:sp>
        <p:nvSpPr>
          <p:cNvPr id="743" name="Google Shape;743;p44"/>
          <p:cNvSpPr txBox="1"/>
          <p:nvPr/>
        </p:nvSpPr>
        <p:spPr>
          <a:xfrm>
            <a:off x="312600" y="1133100"/>
            <a:ext cx="38784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PaintTree</a:t>
            </a:r>
            <a:endParaRPr sz="1800" b="1">
              <a:solidFill>
                <a:srgbClr val="0000FF"/>
              </a:solidFill>
              <a:latin typeface="Consolas"/>
              <a:ea typeface="Consolas"/>
              <a:cs typeface="Consolas"/>
              <a:sym typeface="Consolas"/>
            </a:endParaRPr>
          </a:p>
        </p:txBody>
      </p:sp>
      <p:sp>
        <p:nvSpPr>
          <p:cNvPr id="744" name="Google Shape;744;p44"/>
          <p:cNvSpPr txBox="1"/>
          <p:nvPr/>
        </p:nvSpPr>
        <p:spPr>
          <a:xfrm>
            <a:off x="405300" y="436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
        <p:nvSpPr>
          <p:cNvPr id="745" name="Google Shape;745;p44"/>
          <p:cNvSpPr txBox="1"/>
          <p:nvPr/>
        </p:nvSpPr>
        <p:spPr>
          <a:xfrm>
            <a:off x="3429000" y="4114800"/>
            <a:ext cx="5257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Paint</a:t>
            </a:r>
            <a:r>
              <a:rPr lang="en" i="1">
                <a:latin typeface="Droid Serif"/>
                <a:ea typeface="Droid Serif"/>
                <a:cs typeface="Droid Serif"/>
                <a:sym typeface="Droid Serif"/>
              </a:rPr>
              <a:t> (lifecycle stage) makes several passes over the </a:t>
            </a:r>
            <a:r>
              <a:rPr lang="en" b="1" i="1">
                <a:latin typeface="Droid Serif"/>
                <a:ea typeface="Droid Serif"/>
                <a:cs typeface="Droid Serif"/>
                <a:sym typeface="Droid Serif"/>
              </a:rPr>
              <a:t>layout tree</a:t>
            </a:r>
            <a:r>
              <a:rPr lang="en" i="1">
                <a:latin typeface="Droid Serif"/>
                <a:ea typeface="Droid Serif"/>
                <a:cs typeface="Droid Serif"/>
                <a:sym typeface="Droid Serif"/>
              </a:rPr>
              <a:t> producing a linear list of display items with paint ops.</a:t>
            </a:r>
            <a:endParaRPr i="1">
              <a:latin typeface="Droid Serif"/>
              <a:ea typeface="Droid Serif"/>
              <a:cs typeface="Droid Serif"/>
              <a:sym typeface="Droid Serif"/>
            </a:endParaRPr>
          </a:p>
        </p:txBody>
      </p:sp>
      <p:sp>
        <p:nvSpPr>
          <p:cNvPr id="746" name="Google Shape;746;p44"/>
          <p:cNvSpPr txBox="1"/>
          <p:nvPr/>
        </p:nvSpPr>
        <p:spPr>
          <a:xfrm>
            <a:off x="4141500" y="2228925"/>
            <a:ext cx="4481400" cy="16941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grpSp>
        <p:nvGrpSpPr>
          <p:cNvPr id="747" name="Google Shape;747;p44"/>
          <p:cNvGrpSpPr/>
          <p:nvPr/>
        </p:nvGrpSpPr>
        <p:grpSpPr>
          <a:xfrm>
            <a:off x="4356574" y="2633850"/>
            <a:ext cx="1624500" cy="1133100"/>
            <a:chOff x="3643974" y="2644075"/>
            <a:chExt cx="1624500" cy="1133100"/>
          </a:xfrm>
        </p:grpSpPr>
        <p:sp>
          <p:nvSpPr>
            <p:cNvPr id="748" name="Google Shape;748;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3901525" y="2966000"/>
              <a:ext cx="9204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0" name="Google Shape;750;p44"/>
            <p:cNvSpPr/>
            <p:nvPr/>
          </p:nvSpPr>
          <p:spPr>
            <a:xfrm>
              <a:off x="4821924" y="2966011"/>
              <a:ext cx="3342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1" name="Google Shape;751;p44"/>
            <p:cNvSpPr txBox="1"/>
            <p:nvPr/>
          </p:nvSpPr>
          <p:spPr>
            <a:xfrm>
              <a:off x="3643975" y="2644075"/>
              <a:ext cx="15123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grpSp>
      <p:grpSp>
        <p:nvGrpSpPr>
          <p:cNvPr id="752" name="Google Shape;752;p44"/>
          <p:cNvGrpSpPr/>
          <p:nvPr/>
        </p:nvGrpSpPr>
        <p:grpSpPr>
          <a:xfrm>
            <a:off x="6083849" y="2633850"/>
            <a:ext cx="1624500" cy="1133100"/>
            <a:chOff x="3643974" y="2644075"/>
            <a:chExt cx="1624500" cy="1133100"/>
          </a:xfrm>
        </p:grpSpPr>
        <p:sp>
          <p:nvSpPr>
            <p:cNvPr id="753" name="Google Shape;753;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3901525" y="2966000"/>
              <a:ext cx="9204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5" name="Google Shape;755;p44"/>
            <p:cNvSpPr/>
            <p:nvPr/>
          </p:nvSpPr>
          <p:spPr>
            <a:xfrm>
              <a:off x="4821924" y="2966011"/>
              <a:ext cx="3342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6" name="Google Shape;756;p44"/>
            <p:cNvSpPr txBox="1"/>
            <p:nvPr/>
          </p:nvSpPr>
          <p:spPr>
            <a:xfrm>
              <a:off x="3643975" y="2644075"/>
              <a:ext cx="15123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grpSp>
      <p:grpSp>
        <p:nvGrpSpPr>
          <p:cNvPr id="757" name="Google Shape;757;p44"/>
          <p:cNvGrpSpPr/>
          <p:nvPr/>
        </p:nvGrpSpPr>
        <p:grpSpPr>
          <a:xfrm>
            <a:off x="7790571" y="2633850"/>
            <a:ext cx="649685" cy="1133100"/>
            <a:chOff x="3643854" y="2644075"/>
            <a:chExt cx="1624619" cy="1133100"/>
          </a:xfrm>
        </p:grpSpPr>
        <p:sp>
          <p:nvSpPr>
            <p:cNvPr id="758" name="Google Shape;758;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txBox="1"/>
            <p:nvPr/>
          </p:nvSpPr>
          <p:spPr>
            <a:xfrm>
              <a:off x="3643854" y="2995075"/>
              <a:ext cx="11472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a:t>
              </a:r>
              <a:endParaRPr sz="1200">
                <a:latin typeface="Droid Sans"/>
                <a:ea typeface="Droid Sans"/>
                <a:cs typeface="Droid Sans"/>
                <a:sym typeface="Droid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5"/>
          <p:cNvSpPr/>
          <p:nvPr/>
        </p:nvSpPr>
        <p:spPr>
          <a:xfrm>
            <a:off x="3124150" y="1697513"/>
            <a:ext cx="4320300" cy="3570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raster</a:t>
            </a:r>
            <a:r>
              <a:rPr lang="zh-CN" altLang="en-US" sz="3600" b="1" dirty="0">
                <a:solidFill>
                  <a:srgbClr val="434343"/>
                </a:solidFill>
                <a:latin typeface="Droid Sans"/>
                <a:ea typeface="Droid Sans"/>
                <a:cs typeface="Droid Sans"/>
                <a:sym typeface="Droid Sans"/>
              </a:rPr>
              <a:t>（栅格）</a:t>
            </a:r>
            <a:endParaRPr sz="3600" b="1" dirty="0">
              <a:solidFill>
                <a:srgbClr val="434343"/>
              </a:solidFill>
              <a:latin typeface="Droid Sans"/>
              <a:ea typeface="Droid Sans"/>
              <a:cs typeface="Droid Sans"/>
              <a:sym typeface="Droid Sans"/>
            </a:endParaRPr>
          </a:p>
        </p:txBody>
      </p:sp>
      <p:sp>
        <p:nvSpPr>
          <p:cNvPr id="767" name="Google Shape;767;p45"/>
          <p:cNvSpPr/>
          <p:nvPr/>
        </p:nvSpPr>
        <p:spPr>
          <a:xfrm>
            <a:off x="1066925" y="1262975"/>
            <a:ext cx="2095500" cy="7992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1237950" y="1624763"/>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69" name="Google Shape;769;p45"/>
          <p:cNvSpPr/>
          <p:nvPr/>
        </p:nvSpPr>
        <p:spPr>
          <a:xfrm>
            <a:off x="2129250" y="1624763"/>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70" name="Google Shape;770;p45"/>
          <p:cNvSpPr txBox="1"/>
          <p:nvPr/>
        </p:nvSpPr>
        <p:spPr>
          <a:xfrm>
            <a:off x="1066925" y="1262975"/>
            <a:ext cx="23430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a:t>
            </a:r>
            <a:r>
              <a:rPr lang="en" b="1">
                <a:latin typeface="Consolas"/>
                <a:ea typeface="Consolas"/>
                <a:cs typeface="Consolas"/>
                <a:sym typeface="Consolas"/>
              </a:rPr>
              <a:t>DisplayItemList</a:t>
            </a:r>
            <a:endParaRPr sz="1200" b="1">
              <a:latin typeface="Consolas"/>
              <a:ea typeface="Consolas"/>
              <a:cs typeface="Consolas"/>
              <a:sym typeface="Consolas"/>
            </a:endParaRPr>
          </a:p>
        </p:txBody>
      </p:sp>
      <p:pic>
        <p:nvPicPr>
          <p:cNvPr id="771" name="Google Shape;771;p45" descr="flat,800x800,075,t.jpg"/>
          <p:cNvPicPr preferRelativeResize="0"/>
          <p:nvPr/>
        </p:nvPicPr>
        <p:blipFill>
          <a:blip r:embed="rId3">
            <a:alphaModFix/>
          </a:blip>
          <a:stretch>
            <a:fillRect/>
          </a:stretch>
        </p:blipFill>
        <p:spPr>
          <a:xfrm>
            <a:off x="7444450" y="1754175"/>
            <a:ext cx="934512" cy="934512"/>
          </a:xfrm>
          <a:prstGeom prst="rect">
            <a:avLst/>
          </a:prstGeom>
          <a:noFill/>
          <a:ln w="9525" cap="flat" cmpd="sng">
            <a:solidFill>
              <a:srgbClr val="000000"/>
            </a:solidFill>
            <a:prstDash val="solid"/>
            <a:round/>
            <a:headEnd type="none" w="sm" len="sm"/>
            <a:tailEnd type="none" w="sm" len="sm"/>
          </a:ln>
        </p:spPr>
      </p:pic>
      <p:sp>
        <p:nvSpPr>
          <p:cNvPr id="772" name="Google Shape;772;p45"/>
          <p:cNvSpPr txBox="1"/>
          <p:nvPr/>
        </p:nvSpPr>
        <p:spPr>
          <a:xfrm>
            <a:off x="6618250" y="2322075"/>
            <a:ext cx="826200" cy="42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bitmap</a:t>
            </a:r>
            <a:endParaRPr i="1">
              <a:latin typeface="Droid Serif"/>
              <a:ea typeface="Droid Serif"/>
              <a:cs typeface="Droid Serif"/>
              <a:sym typeface="Droid Serif"/>
            </a:endParaRPr>
          </a:p>
        </p:txBody>
      </p:sp>
      <p:sp>
        <p:nvSpPr>
          <p:cNvPr id="773" name="Google Shape;773;p45"/>
          <p:cNvSpPr txBox="1"/>
          <p:nvPr/>
        </p:nvSpPr>
        <p:spPr>
          <a:xfrm>
            <a:off x="646800" y="2248800"/>
            <a:ext cx="4687200" cy="7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Rasterization</a:t>
            </a:r>
            <a:r>
              <a:rPr lang="en" sz="1800" i="1">
                <a:latin typeface="Droid Serif"/>
                <a:ea typeface="Droid Serif"/>
                <a:cs typeface="Droid Serif"/>
                <a:sym typeface="Droid Serif"/>
              </a:rPr>
              <a:t> turns (part of) a display item list into a </a:t>
            </a:r>
            <a:r>
              <a:rPr lang="en" sz="1800" b="1" i="1">
                <a:latin typeface="Droid Serif"/>
                <a:ea typeface="Droid Serif"/>
                <a:cs typeface="Droid Serif"/>
                <a:sym typeface="Droid Serif"/>
              </a:rPr>
              <a:t>bitmap</a:t>
            </a:r>
            <a:r>
              <a:rPr lang="en" sz="1800" i="1">
                <a:latin typeface="Droid Serif"/>
                <a:ea typeface="Droid Serif"/>
                <a:cs typeface="Droid Serif"/>
                <a:sym typeface="Droid Serif"/>
              </a:rPr>
              <a:t> of color values.</a:t>
            </a:r>
            <a:endParaRPr sz="1800" i="1">
              <a:latin typeface="Droid Serif"/>
              <a:ea typeface="Droid Serif"/>
              <a:cs typeface="Droid Serif"/>
              <a:sym typeface="Droid Serif"/>
            </a:endParaRPr>
          </a:p>
        </p:txBody>
      </p:sp>
      <p:sp>
        <p:nvSpPr>
          <p:cNvPr id="774" name="Google Shape;774;p45"/>
          <p:cNvSpPr/>
          <p:nvPr/>
        </p:nvSpPr>
        <p:spPr>
          <a:xfrm>
            <a:off x="2057400" y="32004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5" name="Google Shape;775;p45"/>
          <p:cNvSpPr/>
          <p:nvPr/>
        </p:nvSpPr>
        <p:spPr>
          <a:xfrm>
            <a:off x="2667000" y="32004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6" name="Google Shape;776;p45"/>
          <p:cNvSpPr/>
          <p:nvPr/>
        </p:nvSpPr>
        <p:spPr>
          <a:xfrm>
            <a:off x="2057400" y="36576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7" name="Google Shape;777;p45"/>
          <p:cNvSpPr/>
          <p:nvPr/>
        </p:nvSpPr>
        <p:spPr>
          <a:xfrm>
            <a:off x="2667000" y="36576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8" name="Google Shape;778;p45"/>
          <p:cNvSpPr/>
          <p:nvPr/>
        </p:nvSpPr>
        <p:spPr>
          <a:xfrm>
            <a:off x="3276600" y="32004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9" name="Google Shape;779;p45"/>
          <p:cNvSpPr/>
          <p:nvPr/>
        </p:nvSpPr>
        <p:spPr>
          <a:xfrm>
            <a:off x="2057400" y="41148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80" name="Google Shape;780;p45"/>
          <p:cNvSpPr/>
          <p:nvPr/>
        </p:nvSpPr>
        <p:spPr>
          <a:xfrm>
            <a:off x="3276600" y="36576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1" name="Google Shape;781;p45"/>
          <p:cNvSpPr/>
          <p:nvPr/>
        </p:nvSpPr>
        <p:spPr>
          <a:xfrm>
            <a:off x="2667000" y="41148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2" name="Google Shape;782;p45"/>
          <p:cNvSpPr/>
          <p:nvPr/>
        </p:nvSpPr>
        <p:spPr>
          <a:xfrm>
            <a:off x="3276600" y="41148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3" name="Google Shape;783;p45"/>
          <p:cNvSpPr txBox="1"/>
          <p:nvPr/>
        </p:nvSpPr>
        <p:spPr>
          <a:xfrm>
            <a:off x="4038600" y="3526800"/>
            <a:ext cx="1295400" cy="5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(red, green,</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 blue, alpha)</a:t>
            </a:r>
            <a:endParaRPr i="1">
              <a:latin typeface="Droid Serif"/>
              <a:ea typeface="Droid Serif"/>
              <a:cs typeface="Droid Serif"/>
              <a:sym typeface="Droid Serif"/>
            </a:endParaRPr>
          </a:p>
        </p:txBody>
      </p:sp>
      <p:pic>
        <p:nvPicPr>
          <p:cNvPr id="784" name="Google Shape;784;p45" descr="color-cube.png"/>
          <p:cNvPicPr preferRelativeResize="0"/>
          <p:nvPr/>
        </p:nvPicPr>
        <p:blipFill>
          <a:blip r:embed="rId4">
            <a:alphaModFix/>
          </a:blip>
          <a:stretch>
            <a:fillRect/>
          </a:stretch>
        </p:blipFill>
        <p:spPr>
          <a:xfrm>
            <a:off x="5283450" y="3124200"/>
            <a:ext cx="2031750" cy="1625400"/>
          </a:xfrm>
          <a:prstGeom prst="rect">
            <a:avLst/>
          </a:prstGeom>
          <a:noFill/>
          <a:ln>
            <a:noFill/>
          </a:ln>
        </p:spPr>
      </p:pic>
      <p:sp>
        <p:nvSpPr>
          <p:cNvPr id="785" name="Google Shape;785;p45"/>
          <p:cNvSpPr txBox="1"/>
          <p:nvPr/>
        </p:nvSpPr>
        <p:spPr>
          <a:xfrm>
            <a:off x="4913325" y="1182000"/>
            <a:ext cx="38499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cc::ResourcePool::</a:t>
            </a:r>
            <a:r>
              <a:rPr lang="en" b="1">
                <a:latin typeface="Consolas"/>
                <a:ea typeface="Consolas"/>
                <a:cs typeface="Consolas"/>
                <a:sym typeface="Consolas"/>
              </a:rPr>
              <a:t>InUsePoolResource</a:t>
            </a:r>
            <a:endParaRPr b="1">
              <a:solidFill>
                <a:srgbClr val="0000FF"/>
              </a:solidFill>
              <a:latin typeface="Consolas"/>
              <a:ea typeface="Consolas"/>
              <a:cs typeface="Consolas"/>
              <a:sym typeface="Consolas"/>
            </a:endParaRPr>
          </a:p>
        </p:txBody>
      </p:sp>
      <p:cxnSp>
        <p:nvCxnSpPr>
          <p:cNvPr id="786" name="Google Shape;786;p45"/>
          <p:cNvCxnSpPr>
            <a:endCxn id="771" idx="3"/>
          </p:cNvCxnSpPr>
          <p:nvPr/>
        </p:nvCxnSpPr>
        <p:spPr>
          <a:xfrm rot="5400000">
            <a:off x="8051662" y="1692531"/>
            <a:ext cx="856200" cy="201600"/>
          </a:xfrm>
          <a:prstGeom prst="bentConnector2">
            <a:avLst/>
          </a:prstGeom>
          <a:noFill/>
          <a:ln w="19050" cap="flat" cmpd="sng">
            <a:solidFill>
              <a:schemeClr val="dk2"/>
            </a:solidFill>
            <a:prstDash val="solid"/>
            <a:round/>
            <a:headEnd type="oval" w="med" len="med"/>
            <a:tailEnd type="triangle" w="med" len="med"/>
          </a:ln>
        </p:spPr>
      </p:cxnSp>
      <p:sp>
        <p:nvSpPr>
          <p:cNvPr id="787" name="Google Shape;787;p45"/>
          <p:cNvSpPr txBox="1"/>
          <p:nvPr/>
        </p:nvSpPr>
        <p:spPr>
          <a:xfrm>
            <a:off x="3626200" y="1715400"/>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6"/>
          <p:cNvSpPr txBox="1"/>
          <p:nvPr/>
        </p:nvSpPr>
        <p:spPr>
          <a:xfrm>
            <a:off x="5689888" y="1122125"/>
            <a:ext cx="2448000" cy="986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InUsePoolResource</a:t>
            </a:r>
            <a:endParaRPr>
              <a:solidFill>
                <a:srgbClr val="0000FF"/>
              </a:solidFill>
              <a:latin typeface="Consolas"/>
              <a:ea typeface="Consolas"/>
              <a:cs typeface="Consolas"/>
              <a:sym typeface="Consolas"/>
            </a:endParaRPr>
          </a:p>
        </p:txBody>
      </p:sp>
      <p:sp>
        <p:nvSpPr>
          <p:cNvPr id="793" name="Google Shape;793;p4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raster</a:t>
            </a:r>
            <a:r>
              <a:rPr lang="zh-CN" altLang="en-US" sz="3600" b="1" dirty="0">
                <a:solidFill>
                  <a:srgbClr val="434343"/>
                </a:solidFill>
                <a:latin typeface="Droid Sans"/>
                <a:ea typeface="Droid Sans"/>
                <a:cs typeface="Droid Sans"/>
                <a:sym typeface="Droid Sans"/>
              </a:rPr>
              <a:t>（栅格）</a:t>
            </a:r>
            <a:endParaRPr sz="3600" b="1" dirty="0">
              <a:solidFill>
                <a:srgbClr val="434343"/>
              </a:solidFill>
              <a:latin typeface="Droid Sans"/>
              <a:ea typeface="Droid Sans"/>
              <a:cs typeface="Droid Sans"/>
              <a:sym typeface="Droid Sans"/>
            </a:endParaRPr>
          </a:p>
        </p:txBody>
      </p:sp>
      <p:sp>
        <p:nvSpPr>
          <p:cNvPr id="795" name="Google Shape;795;p46"/>
          <p:cNvSpPr/>
          <p:nvPr/>
        </p:nvSpPr>
        <p:spPr>
          <a:xfrm>
            <a:off x="5198563" y="2763250"/>
            <a:ext cx="2819400" cy="1643400"/>
          </a:xfrm>
          <a:prstGeom prst="rect">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5878138" y="1530725"/>
            <a:ext cx="2071500" cy="436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GpuRasterBacking</a:t>
            </a:r>
            <a:endParaRPr b="1">
              <a:latin typeface="Consolas"/>
              <a:ea typeface="Consolas"/>
              <a:cs typeface="Consolas"/>
              <a:sym typeface="Consolas"/>
            </a:endParaRPr>
          </a:p>
        </p:txBody>
      </p:sp>
      <p:sp>
        <p:nvSpPr>
          <p:cNvPr id="797" name="Google Shape;797;p46"/>
          <p:cNvSpPr txBox="1"/>
          <p:nvPr/>
        </p:nvSpPr>
        <p:spPr>
          <a:xfrm>
            <a:off x="5198563" y="2763250"/>
            <a:ext cx="13200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GPU memory</a:t>
            </a:r>
            <a:endParaRPr i="1">
              <a:latin typeface="Droid Serif"/>
              <a:ea typeface="Droid Serif"/>
              <a:cs typeface="Droid Serif"/>
              <a:sym typeface="Droid Serif"/>
            </a:endParaRPr>
          </a:p>
        </p:txBody>
      </p:sp>
      <p:pic>
        <p:nvPicPr>
          <p:cNvPr id="798" name="Google Shape;798;p46" descr="virtual_desktop-amd_ati_desktop.jpg"/>
          <p:cNvPicPr preferRelativeResize="0"/>
          <p:nvPr/>
        </p:nvPicPr>
        <p:blipFill>
          <a:blip r:embed="rId3">
            <a:alphaModFix/>
          </a:blip>
          <a:stretch>
            <a:fillRect/>
          </a:stretch>
        </p:blipFill>
        <p:spPr>
          <a:xfrm>
            <a:off x="1018013" y="3143175"/>
            <a:ext cx="3274200" cy="1871750"/>
          </a:xfrm>
          <a:prstGeom prst="rect">
            <a:avLst/>
          </a:prstGeom>
          <a:noFill/>
          <a:ln>
            <a:noFill/>
          </a:ln>
        </p:spPr>
      </p:pic>
      <p:pic>
        <p:nvPicPr>
          <p:cNvPr id="799" name="Google Shape;799;p46" descr="flat,800x800,075,t.jpg"/>
          <p:cNvPicPr preferRelativeResize="0"/>
          <p:nvPr/>
        </p:nvPicPr>
        <p:blipFill>
          <a:blip r:embed="rId4">
            <a:alphaModFix/>
          </a:blip>
          <a:stretch>
            <a:fillRect/>
          </a:stretch>
        </p:blipFill>
        <p:spPr>
          <a:xfrm>
            <a:off x="5663800" y="3143163"/>
            <a:ext cx="934512" cy="934512"/>
          </a:xfrm>
          <a:prstGeom prst="rect">
            <a:avLst/>
          </a:prstGeom>
          <a:noFill/>
          <a:ln w="9525" cap="flat" cmpd="sng">
            <a:solidFill>
              <a:srgbClr val="000000"/>
            </a:solidFill>
            <a:prstDash val="solid"/>
            <a:round/>
            <a:headEnd type="none" w="sm" len="sm"/>
            <a:tailEnd type="none" w="sm" len="sm"/>
          </a:ln>
        </p:spPr>
      </p:pic>
      <p:pic>
        <p:nvPicPr>
          <p:cNvPr id="800" name="Google Shape;800;p46" descr="flat,800x800,075,t.jpg"/>
          <p:cNvPicPr preferRelativeResize="0"/>
          <p:nvPr/>
        </p:nvPicPr>
        <p:blipFill>
          <a:blip r:embed="rId4">
            <a:alphaModFix/>
          </a:blip>
          <a:stretch>
            <a:fillRect/>
          </a:stretch>
        </p:blipFill>
        <p:spPr>
          <a:xfrm>
            <a:off x="5740000" y="3219363"/>
            <a:ext cx="934512" cy="934512"/>
          </a:xfrm>
          <a:prstGeom prst="rect">
            <a:avLst/>
          </a:prstGeom>
          <a:noFill/>
          <a:ln w="9525" cap="flat" cmpd="sng">
            <a:solidFill>
              <a:srgbClr val="000000"/>
            </a:solidFill>
            <a:prstDash val="solid"/>
            <a:round/>
            <a:headEnd type="none" w="sm" len="sm"/>
            <a:tailEnd type="none" w="sm" len="sm"/>
          </a:ln>
        </p:spPr>
      </p:pic>
      <p:pic>
        <p:nvPicPr>
          <p:cNvPr id="801" name="Google Shape;801;p46" descr="flat,800x800,075,t.jpg"/>
          <p:cNvPicPr preferRelativeResize="0"/>
          <p:nvPr/>
        </p:nvPicPr>
        <p:blipFill>
          <a:blip r:embed="rId4">
            <a:alphaModFix/>
          </a:blip>
          <a:stretch>
            <a:fillRect/>
          </a:stretch>
        </p:blipFill>
        <p:spPr>
          <a:xfrm>
            <a:off x="5816200" y="3315675"/>
            <a:ext cx="934512" cy="934512"/>
          </a:xfrm>
          <a:prstGeom prst="rect">
            <a:avLst/>
          </a:prstGeom>
          <a:noFill/>
          <a:ln w="9525" cap="flat" cmpd="sng">
            <a:solidFill>
              <a:srgbClr val="000000"/>
            </a:solidFill>
            <a:prstDash val="solid"/>
            <a:round/>
            <a:headEnd type="none" w="sm" len="sm"/>
            <a:tailEnd type="none" w="sm" len="sm"/>
          </a:ln>
        </p:spPr>
      </p:pic>
      <p:cxnSp>
        <p:nvCxnSpPr>
          <p:cNvPr id="802" name="Google Shape;802;p46"/>
          <p:cNvCxnSpPr>
            <a:endCxn id="801" idx="3"/>
          </p:cNvCxnSpPr>
          <p:nvPr/>
        </p:nvCxnSpPr>
        <p:spPr>
          <a:xfrm rot="5400000">
            <a:off x="6233213" y="2271531"/>
            <a:ext cx="2028900" cy="993900"/>
          </a:xfrm>
          <a:prstGeom prst="curvedConnector2">
            <a:avLst/>
          </a:prstGeom>
          <a:noFill/>
          <a:ln w="28575" cap="flat" cmpd="sng">
            <a:solidFill>
              <a:srgbClr val="666666"/>
            </a:solidFill>
            <a:prstDash val="dash"/>
            <a:round/>
            <a:headEnd type="oval" w="med" len="med"/>
            <a:tailEnd type="triangle" w="med" len="med"/>
          </a:ln>
        </p:spPr>
      </p:cxnSp>
      <p:sp>
        <p:nvSpPr>
          <p:cNvPr id="803" name="Google Shape;803;p46"/>
          <p:cNvSpPr txBox="1"/>
          <p:nvPr/>
        </p:nvSpPr>
        <p:spPr>
          <a:xfrm>
            <a:off x="5689888" y="2231738"/>
            <a:ext cx="19812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Mailbox</a:t>
            </a:r>
            <a:endParaRPr i="1">
              <a:latin typeface="Droid Serif"/>
              <a:ea typeface="Droid Serif"/>
              <a:cs typeface="Droid Serif"/>
              <a:sym typeface="Droid Serif"/>
            </a:endParaRPr>
          </a:p>
        </p:txBody>
      </p:sp>
      <p:cxnSp>
        <p:nvCxnSpPr>
          <p:cNvPr id="804" name="Google Shape;804;p46"/>
          <p:cNvCxnSpPr/>
          <p:nvPr/>
        </p:nvCxnSpPr>
        <p:spPr>
          <a:xfrm rot="10800000" flipH="1">
            <a:off x="3152188" y="4100025"/>
            <a:ext cx="2851200" cy="240000"/>
          </a:xfrm>
          <a:prstGeom prst="straightConnector1">
            <a:avLst/>
          </a:prstGeom>
          <a:noFill/>
          <a:ln w="19050" cap="flat" cmpd="sng">
            <a:solidFill>
              <a:schemeClr val="dk2"/>
            </a:solidFill>
            <a:prstDash val="solid"/>
            <a:round/>
            <a:headEnd type="none" w="med" len="med"/>
            <a:tailEnd type="triangle" w="med" len="med"/>
          </a:ln>
        </p:spPr>
      </p:cxnSp>
      <p:pic>
        <p:nvPicPr>
          <p:cNvPr id="805" name="Google Shape;805;p46" descr="lower-left-paintbrush_1f58c.png"/>
          <p:cNvPicPr preferRelativeResize="0"/>
          <p:nvPr/>
        </p:nvPicPr>
        <p:blipFill>
          <a:blip r:embed="rId5">
            <a:alphaModFix/>
          </a:blip>
          <a:stretch>
            <a:fillRect/>
          </a:stretch>
        </p:blipFill>
        <p:spPr>
          <a:xfrm>
            <a:off x="3972063" y="3823025"/>
            <a:ext cx="762000" cy="781050"/>
          </a:xfrm>
          <a:prstGeom prst="rect">
            <a:avLst/>
          </a:prstGeom>
          <a:noFill/>
          <a:ln>
            <a:noFill/>
          </a:ln>
        </p:spPr>
      </p:pic>
      <p:sp>
        <p:nvSpPr>
          <p:cNvPr id="806" name="Google Shape;806;p46"/>
          <p:cNvSpPr txBox="1"/>
          <p:nvPr/>
        </p:nvSpPr>
        <p:spPr>
          <a:xfrm>
            <a:off x="558425" y="2500325"/>
            <a:ext cx="45270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Raster can be </a:t>
            </a:r>
            <a:r>
              <a:rPr lang="en" sz="1800" b="1" i="1">
                <a:latin typeface="Droid Serif"/>
                <a:ea typeface="Droid Serif"/>
                <a:cs typeface="Droid Serif"/>
                <a:sym typeface="Droid Serif"/>
              </a:rPr>
              <a:t>accelerated</a:t>
            </a:r>
            <a:r>
              <a:rPr lang="en" sz="1800" i="1">
                <a:latin typeface="Droid Serif"/>
                <a:ea typeface="Droid Serif"/>
                <a:cs typeface="Droid Serif"/>
                <a:sym typeface="Droid Serif"/>
              </a:rPr>
              <a:t> by the GPU.</a:t>
            </a:r>
            <a:endParaRPr sz="1800" i="1">
              <a:latin typeface="Droid Serif"/>
              <a:ea typeface="Droid Serif"/>
              <a:cs typeface="Droid Serif"/>
              <a:sym typeface="Droid Serif"/>
            </a:endParaRPr>
          </a:p>
        </p:txBody>
      </p:sp>
      <p:sp>
        <p:nvSpPr>
          <p:cNvPr id="807" name="Google Shape;807;p46"/>
          <p:cNvSpPr/>
          <p:nvPr/>
        </p:nvSpPr>
        <p:spPr>
          <a:xfrm>
            <a:off x="3124150" y="1697525"/>
            <a:ext cx="2539800" cy="3570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1066925" y="1262975"/>
            <a:ext cx="2057100" cy="7992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1237950" y="1624763"/>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10" name="Google Shape;810;p46"/>
          <p:cNvSpPr/>
          <p:nvPr/>
        </p:nvSpPr>
        <p:spPr>
          <a:xfrm>
            <a:off x="2129250" y="1624763"/>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11" name="Google Shape;811;p46"/>
          <p:cNvSpPr txBox="1"/>
          <p:nvPr/>
        </p:nvSpPr>
        <p:spPr>
          <a:xfrm>
            <a:off x="1066925" y="1262975"/>
            <a:ext cx="23430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a:t>
            </a:r>
            <a:r>
              <a:rPr lang="en" b="1">
                <a:latin typeface="Consolas"/>
                <a:ea typeface="Consolas"/>
                <a:cs typeface="Consolas"/>
                <a:sym typeface="Consolas"/>
              </a:rPr>
              <a:t>DisplayItemList</a:t>
            </a:r>
            <a:endParaRPr sz="1200" b="1">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47"/>
          <p:cNvSpPr/>
          <p:nvPr/>
        </p:nvSpPr>
        <p:spPr>
          <a:xfrm>
            <a:off x="472825" y="2281125"/>
            <a:ext cx="5943600" cy="2490900"/>
          </a:xfrm>
          <a:prstGeom prst="roundRect">
            <a:avLst>
              <a:gd name="adj" fmla="val 9232"/>
            </a:avLst>
          </a:prstGeom>
          <a:noFill/>
          <a:ln w="19050"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raster</a:t>
            </a:r>
            <a:r>
              <a:rPr lang="zh-CN" altLang="en-US" sz="3600" b="1" dirty="0">
                <a:solidFill>
                  <a:srgbClr val="434343"/>
                </a:solidFill>
                <a:latin typeface="Droid Sans"/>
                <a:ea typeface="Droid Sans"/>
                <a:cs typeface="Droid Sans"/>
                <a:sym typeface="Droid Sans"/>
              </a:rPr>
              <a:t>（栅格）</a:t>
            </a:r>
            <a:endParaRPr sz="3600" b="1" dirty="0">
              <a:solidFill>
                <a:srgbClr val="434343"/>
              </a:solidFill>
              <a:latin typeface="Droid Sans"/>
              <a:ea typeface="Droid Sans"/>
              <a:cs typeface="Droid Sans"/>
              <a:sym typeface="Droid Sans"/>
            </a:endParaRPr>
          </a:p>
        </p:txBody>
      </p:sp>
      <p:sp>
        <p:nvSpPr>
          <p:cNvPr id="819" name="Google Shape;819;p47"/>
          <p:cNvSpPr/>
          <p:nvPr/>
        </p:nvSpPr>
        <p:spPr>
          <a:xfrm>
            <a:off x="541825" y="1358525"/>
            <a:ext cx="2445600" cy="69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marL="0" lvl="0" indent="0" algn="l" rtl="0">
              <a:spcBef>
                <a:spcPts val="0"/>
              </a:spcBef>
              <a:spcAft>
                <a:spcPts val="0"/>
              </a:spcAft>
              <a:buNone/>
            </a:pPr>
            <a:r>
              <a:rPr lang="en">
                <a:latin typeface="Droid Sans"/>
                <a:ea typeface="Droid Sans"/>
                <a:cs typeface="Droid Sans"/>
                <a:sym typeface="Droid Sans"/>
              </a:rPr>
              <a:t>{rect, flags}</a:t>
            </a:r>
            <a:endParaRPr>
              <a:latin typeface="Droid Sans"/>
              <a:ea typeface="Droid Sans"/>
              <a:cs typeface="Droid Sans"/>
              <a:sym typeface="Droid Sans"/>
            </a:endParaRPr>
          </a:p>
        </p:txBody>
      </p:sp>
      <p:sp>
        <p:nvSpPr>
          <p:cNvPr id="820" name="Google Shape;820;p47"/>
          <p:cNvSpPr txBox="1"/>
          <p:nvPr/>
        </p:nvSpPr>
        <p:spPr>
          <a:xfrm>
            <a:off x="1778400" y="1533625"/>
            <a:ext cx="10545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a:t>
            </a:r>
            <a:endParaRPr>
              <a:solidFill>
                <a:srgbClr val="0000FF"/>
              </a:solidFill>
              <a:latin typeface="Consolas"/>
              <a:ea typeface="Consolas"/>
              <a:cs typeface="Consolas"/>
              <a:sym typeface="Consolas"/>
            </a:endParaRPr>
          </a:p>
        </p:txBody>
      </p:sp>
      <p:cxnSp>
        <p:nvCxnSpPr>
          <p:cNvPr id="821" name="Google Shape;821;p47"/>
          <p:cNvCxnSpPr>
            <a:stCxn id="820" idx="3"/>
            <a:endCxn id="822" idx="1"/>
          </p:cNvCxnSpPr>
          <p:nvPr/>
        </p:nvCxnSpPr>
        <p:spPr>
          <a:xfrm rot="10800000" flipH="1">
            <a:off x="2832900" y="1706425"/>
            <a:ext cx="632100" cy="8100"/>
          </a:xfrm>
          <a:prstGeom prst="straightConnector1">
            <a:avLst/>
          </a:prstGeom>
          <a:noFill/>
          <a:ln w="19050" cap="flat" cmpd="sng">
            <a:solidFill>
              <a:schemeClr val="dk2"/>
            </a:solidFill>
            <a:prstDash val="solid"/>
            <a:round/>
            <a:headEnd type="none" w="med" len="med"/>
            <a:tailEnd type="triangle" w="med" len="med"/>
          </a:ln>
        </p:spPr>
      </p:cxnSp>
      <p:sp>
        <p:nvSpPr>
          <p:cNvPr id="823" name="Google Shape;823;p47"/>
          <p:cNvSpPr txBox="1"/>
          <p:nvPr/>
        </p:nvSpPr>
        <p:spPr>
          <a:xfrm>
            <a:off x="2880575" y="2521900"/>
            <a:ext cx="20367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SkCanvas::</a:t>
            </a:r>
            <a:r>
              <a:rPr lang="en" b="1">
                <a:latin typeface="Consolas"/>
                <a:ea typeface="Consolas"/>
                <a:cs typeface="Consolas"/>
                <a:sym typeface="Consolas"/>
              </a:rPr>
              <a:t>drawRect</a:t>
            </a:r>
            <a:endParaRPr b="1">
              <a:solidFill>
                <a:srgbClr val="0000FF"/>
              </a:solidFill>
              <a:latin typeface="Consolas"/>
              <a:ea typeface="Consolas"/>
              <a:cs typeface="Consolas"/>
              <a:sym typeface="Consolas"/>
            </a:endParaRPr>
          </a:p>
        </p:txBody>
      </p:sp>
      <p:sp>
        <p:nvSpPr>
          <p:cNvPr id="824" name="Google Shape;824;p47"/>
          <p:cNvSpPr txBox="1"/>
          <p:nvPr/>
        </p:nvSpPr>
        <p:spPr>
          <a:xfrm>
            <a:off x="2880575" y="3096700"/>
            <a:ext cx="33855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GrRenderTargetContext::</a:t>
            </a:r>
            <a:r>
              <a:rPr lang="en" b="1">
                <a:latin typeface="Consolas"/>
                <a:ea typeface="Consolas"/>
                <a:cs typeface="Consolas"/>
                <a:sym typeface="Consolas"/>
              </a:rPr>
              <a:t>addDrawOp</a:t>
            </a:r>
            <a:endParaRPr b="1">
              <a:solidFill>
                <a:srgbClr val="0000FF"/>
              </a:solidFill>
              <a:latin typeface="Consolas"/>
              <a:ea typeface="Consolas"/>
              <a:cs typeface="Consolas"/>
              <a:sym typeface="Consolas"/>
            </a:endParaRPr>
          </a:p>
        </p:txBody>
      </p:sp>
      <p:sp>
        <p:nvSpPr>
          <p:cNvPr id="825" name="Google Shape;825;p47"/>
          <p:cNvSpPr/>
          <p:nvPr/>
        </p:nvSpPr>
        <p:spPr>
          <a:xfrm>
            <a:off x="3034150" y="3671500"/>
            <a:ext cx="5733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GrOp</a:t>
            </a:r>
            <a:endParaRPr sz="1200">
              <a:latin typeface="Droid Sans"/>
              <a:ea typeface="Droid Sans"/>
              <a:cs typeface="Droid Sans"/>
              <a:sym typeface="Droid Sans"/>
            </a:endParaRPr>
          </a:p>
        </p:txBody>
      </p:sp>
      <p:sp>
        <p:nvSpPr>
          <p:cNvPr id="826" name="Google Shape;826;p47"/>
          <p:cNvSpPr/>
          <p:nvPr/>
        </p:nvSpPr>
        <p:spPr>
          <a:xfrm>
            <a:off x="3612275" y="3671500"/>
            <a:ext cx="9564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Droid Sans"/>
                <a:ea typeface="Droid Sans"/>
                <a:cs typeface="Droid Sans"/>
                <a:sym typeface="Droid Sans"/>
              </a:rPr>
              <a:t>FillRectOp</a:t>
            </a:r>
            <a:endParaRPr sz="1200" b="1">
              <a:latin typeface="Droid Sans"/>
              <a:ea typeface="Droid Sans"/>
              <a:cs typeface="Droid Sans"/>
              <a:sym typeface="Droid Sans"/>
            </a:endParaRPr>
          </a:p>
        </p:txBody>
      </p:sp>
      <p:sp>
        <p:nvSpPr>
          <p:cNvPr id="827" name="Google Shape;827;p47"/>
          <p:cNvSpPr/>
          <p:nvPr/>
        </p:nvSpPr>
        <p:spPr>
          <a:xfrm>
            <a:off x="4573500" y="3671500"/>
            <a:ext cx="3336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 </a:t>
            </a:r>
            <a:endParaRPr sz="1200">
              <a:latin typeface="Droid Sans"/>
              <a:ea typeface="Droid Sans"/>
              <a:cs typeface="Droid Sans"/>
              <a:sym typeface="Droid Sans"/>
            </a:endParaRPr>
          </a:p>
        </p:txBody>
      </p:sp>
      <p:sp>
        <p:nvSpPr>
          <p:cNvPr id="828" name="Google Shape;828;p47"/>
          <p:cNvSpPr txBox="1"/>
          <p:nvPr/>
        </p:nvSpPr>
        <p:spPr>
          <a:xfrm>
            <a:off x="625225" y="4246300"/>
            <a:ext cx="18981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SkSurface::</a:t>
            </a:r>
            <a:r>
              <a:rPr lang="en" b="1">
                <a:latin typeface="Consolas"/>
                <a:ea typeface="Consolas"/>
                <a:cs typeface="Consolas"/>
                <a:sym typeface="Consolas"/>
              </a:rPr>
              <a:t>flush</a:t>
            </a:r>
            <a:endParaRPr b="1">
              <a:solidFill>
                <a:srgbClr val="0000FF"/>
              </a:solidFill>
              <a:latin typeface="Consolas"/>
              <a:ea typeface="Consolas"/>
              <a:cs typeface="Consolas"/>
              <a:sym typeface="Consolas"/>
            </a:endParaRPr>
          </a:p>
        </p:txBody>
      </p:sp>
      <p:sp>
        <p:nvSpPr>
          <p:cNvPr id="829" name="Google Shape;829;p47"/>
          <p:cNvSpPr txBox="1"/>
          <p:nvPr/>
        </p:nvSpPr>
        <p:spPr>
          <a:xfrm>
            <a:off x="2880575" y="4246300"/>
            <a:ext cx="15228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GrOp::</a:t>
            </a:r>
            <a:r>
              <a:rPr lang="en" b="1">
                <a:latin typeface="Consolas"/>
                <a:ea typeface="Consolas"/>
                <a:cs typeface="Consolas"/>
                <a:sym typeface="Consolas"/>
              </a:rPr>
              <a:t>execute</a:t>
            </a:r>
            <a:endParaRPr b="1">
              <a:solidFill>
                <a:srgbClr val="0000FF"/>
              </a:solidFill>
              <a:latin typeface="Consolas"/>
              <a:ea typeface="Consolas"/>
              <a:cs typeface="Consolas"/>
              <a:sym typeface="Consolas"/>
            </a:endParaRPr>
          </a:p>
        </p:txBody>
      </p:sp>
      <p:sp>
        <p:nvSpPr>
          <p:cNvPr id="830" name="Google Shape;830;p47"/>
          <p:cNvSpPr txBox="1"/>
          <p:nvPr/>
        </p:nvSpPr>
        <p:spPr>
          <a:xfrm>
            <a:off x="4682625" y="4246300"/>
            <a:ext cx="15834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GrGLGpu::</a:t>
            </a:r>
            <a:r>
              <a:rPr lang="en" b="1">
                <a:latin typeface="Consolas"/>
                <a:ea typeface="Consolas"/>
                <a:cs typeface="Consolas"/>
                <a:sym typeface="Consolas"/>
              </a:rPr>
              <a:t>draw</a:t>
            </a:r>
            <a:endParaRPr b="1">
              <a:solidFill>
                <a:srgbClr val="0000FF"/>
              </a:solidFill>
              <a:latin typeface="Consolas"/>
              <a:ea typeface="Consolas"/>
              <a:cs typeface="Consolas"/>
              <a:sym typeface="Consolas"/>
            </a:endParaRPr>
          </a:p>
        </p:txBody>
      </p:sp>
      <p:sp>
        <p:nvSpPr>
          <p:cNvPr id="831" name="Google Shape;831;p47"/>
          <p:cNvSpPr txBox="1"/>
          <p:nvPr/>
        </p:nvSpPr>
        <p:spPr>
          <a:xfrm>
            <a:off x="6645025" y="4076325"/>
            <a:ext cx="21453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glDrawElements</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cxnSp>
        <p:nvCxnSpPr>
          <p:cNvPr id="832" name="Google Shape;832;p47"/>
          <p:cNvCxnSpPr/>
          <p:nvPr/>
        </p:nvCxnSpPr>
        <p:spPr>
          <a:xfrm flipH="1">
            <a:off x="3947650" y="1869763"/>
            <a:ext cx="1800" cy="658800"/>
          </a:xfrm>
          <a:prstGeom prst="straightConnector1">
            <a:avLst/>
          </a:prstGeom>
          <a:noFill/>
          <a:ln w="19050" cap="flat" cmpd="sng">
            <a:solidFill>
              <a:schemeClr val="dk2"/>
            </a:solidFill>
            <a:prstDash val="solid"/>
            <a:round/>
            <a:headEnd type="none" w="med" len="med"/>
            <a:tailEnd type="triangle" w="med" len="med"/>
          </a:ln>
        </p:spPr>
      </p:cxnSp>
      <p:cxnSp>
        <p:nvCxnSpPr>
          <p:cNvPr id="833" name="Google Shape;833;p47"/>
          <p:cNvCxnSpPr/>
          <p:nvPr/>
        </p:nvCxnSpPr>
        <p:spPr>
          <a:xfrm>
            <a:off x="3068775" y="2892775"/>
            <a:ext cx="0" cy="194700"/>
          </a:xfrm>
          <a:prstGeom prst="straightConnector1">
            <a:avLst/>
          </a:prstGeom>
          <a:noFill/>
          <a:ln w="19050" cap="flat" cmpd="sng">
            <a:solidFill>
              <a:schemeClr val="dk2"/>
            </a:solidFill>
            <a:prstDash val="solid"/>
            <a:round/>
            <a:headEnd type="none" w="med" len="med"/>
            <a:tailEnd type="triangle" w="med" len="med"/>
          </a:ln>
        </p:spPr>
      </p:cxnSp>
      <p:cxnSp>
        <p:nvCxnSpPr>
          <p:cNvPr id="834" name="Google Shape;834;p47"/>
          <p:cNvCxnSpPr/>
          <p:nvPr/>
        </p:nvCxnSpPr>
        <p:spPr>
          <a:xfrm>
            <a:off x="3847250" y="3467375"/>
            <a:ext cx="0" cy="204000"/>
          </a:xfrm>
          <a:prstGeom prst="straightConnector1">
            <a:avLst/>
          </a:prstGeom>
          <a:noFill/>
          <a:ln w="19050" cap="flat" cmpd="sng">
            <a:solidFill>
              <a:schemeClr val="dk2"/>
            </a:solidFill>
            <a:prstDash val="solid"/>
            <a:round/>
            <a:headEnd type="none" w="med" len="med"/>
            <a:tailEnd type="triangle" w="med" len="med"/>
          </a:ln>
        </p:spPr>
      </p:cxnSp>
      <p:cxnSp>
        <p:nvCxnSpPr>
          <p:cNvPr id="835" name="Google Shape;835;p47"/>
          <p:cNvCxnSpPr/>
          <p:nvPr/>
        </p:nvCxnSpPr>
        <p:spPr>
          <a:xfrm>
            <a:off x="3856525" y="4041950"/>
            <a:ext cx="0" cy="213300"/>
          </a:xfrm>
          <a:prstGeom prst="straightConnector1">
            <a:avLst/>
          </a:prstGeom>
          <a:noFill/>
          <a:ln w="19050" cap="flat" cmpd="sng">
            <a:solidFill>
              <a:schemeClr val="dk2"/>
            </a:solidFill>
            <a:prstDash val="solid"/>
            <a:round/>
            <a:headEnd type="none" w="med" len="med"/>
            <a:tailEnd type="triangle" w="med" len="med"/>
          </a:ln>
        </p:spPr>
      </p:cxnSp>
      <p:cxnSp>
        <p:nvCxnSpPr>
          <p:cNvPr id="836" name="Google Shape;836;p47"/>
          <p:cNvCxnSpPr/>
          <p:nvPr/>
        </p:nvCxnSpPr>
        <p:spPr>
          <a:xfrm>
            <a:off x="4421850" y="4421925"/>
            <a:ext cx="268800" cy="0"/>
          </a:xfrm>
          <a:prstGeom prst="straightConnector1">
            <a:avLst/>
          </a:prstGeom>
          <a:noFill/>
          <a:ln w="19050" cap="flat" cmpd="sng">
            <a:solidFill>
              <a:schemeClr val="dk2"/>
            </a:solidFill>
            <a:prstDash val="solid"/>
            <a:round/>
            <a:headEnd type="none" w="med" len="med"/>
            <a:tailEnd type="triangle" w="med" len="med"/>
          </a:ln>
        </p:spPr>
      </p:cxnSp>
      <p:cxnSp>
        <p:nvCxnSpPr>
          <p:cNvPr id="837" name="Google Shape;837;p47"/>
          <p:cNvCxnSpPr/>
          <p:nvPr/>
        </p:nvCxnSpPr>
        <p:spPr>
          <a:xfrm>
            <a:off x="2540525" y="4403400"/>
            <a:ext cx="333600" cy="0"/>
          </a:xfrm>
          <a:prstGeom prst="straightConnector1">
            <a:avLst/>
          </a:prstGeom>
          <a:noFill/>
          <a:ln w="19050" cap="flat" cmpd="sng">
            <a:solidFill>
              <a:schemeClr val="dk2"/>
            </a:solidFill>
            <a:prstDash val="solid"/>
            <a:round/>
            <a:headEnd type="none" w="med" len="med"/>
            <a:tailEnd type="triangle" w="med" len="med"/>
          </a:ln>
        </p:spPr>
      </p:cxnSp>
      <p:pic>
        <p:nvPicPr>
          <p:cNvPr id="838" name="Google Shape;838;p47" descr="logo.png"/>
          <p:cNvPicPr preferRelativeResize="0"/>
          <p:nvPr/>
        </p:nvPicPr>
        <p:blipFill>
          <a:blip r:embed="rId3">
            <a:alphaModFix/>
          </a:blip>
          <a:stretch>
            <a:fillRect/>
          </a:stretch>
        </p:blipFill>
        <p:spPr>
          <a:xfrm>
            <a:off x="755050" y="2513150"/>
            <a:ext cx="1775175" cy="811075"/>
          </a:xfrm>
          <a:prstGeom prst="rect">
            <a:avLst/>
          </a:prstGeom>
          <a:noFill/>
          <a:ln>
            <a:noFill/>
          </a:ln>
        </p:spPr>
      </p:pic>
      <p:pic>
        <p:nvPicPr>
          <p:cNvPr id="839" name="Google Shape;839;p47" descr="opengl_logo.png"/>
          <p:cNvPicPr preferRelativeResize="0"/>
          <p:nvPr/>
        </p:nvPicPr>
        <p:blipFill>
          <a:blip r:embed="rId4">
            <a:alphaModFix/>
          </a:blip>
          <a:stretch>
            <a:fillRect/>
          </a:stretch>
        </p:blipFill>
        <p:spPr>
          <a:xfrm>
            <a:off x="7559425" y="3552825"/>
            <a:ext cx="1223400" cy="533830"/>
          </a:xfrm>
          <a:prstGeom prst="rect">
            <a:avLst/>
          </a:prstGeom>
          <a:noFill/>
          <a:ln>
            <a:noFill/>
          </a:ln>
        </p:spPr>
      </p:pic>
      <p:cxnSp>
        <p:nvCxnSpPr>
          <p:cNvPr id="840" name="Google Shape;840;p47"/>
          <p:cNvCxnSpPr>
            <a:stCxn id="830" idx="3"/>
            <a:endCxn id="831" idx="1"/>
          </p:cNvCxnSpPr>
          <p:nvPr/>
        </p:nvCxnSpPr>
        <p:spPr>
          <a:xfrm rot="10800000" flipH="1">
            <a:off x="6266025" y="4309900"/>
            <a:ext cx="378900" cy="117300"/>
          </a:xfrm>
          <a:prstGeom prst="straightConnector1">
            <a:avLst/>
          </a:prstGeom>
          <a:noFill/>
          <a:ln w="19050" cap="flat" cmpd="sng">
            <a:solidFill>
              <a:schemeClr val="dk2"/>
            </a:solidFill>
            <a:prstDash val="solid"/>
            <a:round/>
            <a:headEnd type="none" w="med" len="med"/>
            <a:tailEnd type="triangle" w="med" len="med"/>
          </a:ln>
        </p:spPr>
      </p:cxnSp>
      <p:sp>
        <p:nvSpPr>
          <p:cNvPr id="841" name="Google Shape;841;p47"/>
          <p:cNvSpPr txBox="1"/>
          <p:nvPr/>
        </p:nvSpPr>
        <p:spPr>
          <a:xfrm>
            <a:off x="6416425" y="1139450"/>
            <a:ext cx="2362200" cy="102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Raster uses the </a:t>
            </a:r>
            <a:r>
              <a:rPr lang="en" sz="1800" b="1" i="1">
                <a:latin typeface="Droid Serif"/>
                <a:ea typeface="Droid Serif"/>
                <a:cs typeface="Droid Serif"/>
                <a:sym typeface="Droid Serif"/>
              </a:rPr>
              <a:t>Skia</a:t>
            </a:r>
            <a:r>
              <a:rPr lang="en" sz="1800" i="1">
                <a:latin typeface="Droid Serif"/>
                <a:ea typeface="Droid Serif"/>
                <a:cs typeface="Droid Serif"/>
                <a:sym typeface="Droid Serif"/>
              </a:rPr>
              <a:t> graphics library to issue GL calls.</a:t>
            </a:r>
            <a:endParaRPr sz="1800" i="1">
              <a:latin typeface="Droid Serif"/>
              <a:ea typeface="Droid Serif"/>
              <a:cs typeface="Droid Serif"/>
              <a:sym typeface="Droid Serif"/>
            </a:endParaRPr>
          </a:p>
        </p:txBody>
      </p:sp>
      <p:sp>
        <p:nvSpPr>
          <p:cNvPr id="842" name="Google Shape;842;p47"/>
          <p:cNvSpPr txBox="1"/>
          <p:nvPr/>
        </p:nvSpPr>
        <p:spPr>
          <a:xfrm>
            <a:off x="1311025" y="3677625"/>
            <a:ext cx="16764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another op list</a:t>
            </a:r>
            <a:endParaRPr i="1">
              <a:latin typeface="Droid Serif"/>
              <a:ea typeface="Droid Serif"/>
              <a:cs typeface="Droid Serif"/>
              <a:sym typeface="Droid Serif"/>
            </a:endParaRPr>
          </a:p>
        </p:txBody>
      </p:sp>
      <p:sp>
        <p:nvSpPr>
          <p:cNvPr id="822" name="Google Shape;822;p47"/>
          <p:cNvSpPr txBox="1"/>
          <p:nvPr/>
        </p:nvSpPr>
        <p:spPr>
          <a:xfrm>
            <a:off x="3465000" y="1525475"/>
            <a:ext cx="28737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DrawRectOp::</a:t>
            </a:r>
            <a:r>
              <a:rPr lang="en" b="1">
                <a:latin typeface="Consolas"/>
                <a:ea typeface="Consolas"/>
                <a:cs typeface="Consolas"/>
                <a:sym typeface="Consolas"/>
              </a:rPr>
              <a:t>RasterWithFlags</a:t>
            </a:r>
            <a:endParaRPr b="1">
              <a:solidFill>
                <a:srgbClr val="0000FF"/>
              </a:solidFill>
              <a:latin typeface="Consolas"/>
              <a:ea typeface="Consolas"/>
              <a:cs typeface="Consolas"/>
              <a:sym typeface="Consolas"/>
            </a:endParaRPr>
          </a:p>
        </p:txBody>
      </p:sp>
      <p:sp>
        <p:nvSpPr>
          <p:cNvPr id="843" name="Google Shape;843;p47"/>
          <p:cNvSpPr txBox="1"/>
          <p:nvPr/>
        </p:nvSpPr>
        <p:spPr>
          <a:xfrm>
            <a:off x="5358714" y="4588952"/>
            <a:ext cx="37668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i="1">
                <a:solidFill>
                  <a:schemeClr val="dk1"/>
                </a:solidFill>
                <a:latin typeface="Droid Serif"/>
                <a:ea typeface="Droid Serif"/>
                <a:cs typeface="Droid Serif"/>
                <a:sym typeface="Droid Serif"/>
              </a:rPr>
              <a:t>* or Vulkan, etc</a:t>
            </a:r>
            <a:endParaRPr sz="1300" i="1">
              <a:latin typeface="Droid Serif"/>
              <a:ea typeface="Droid Serif"/>
              <a:cs typeface="Droid Serif"/>
              <a:sym typeface="Droid Serif"/>
            </a:endParaRPr>
          </a:p>
        </p:txBody>
      </p:sp>
      <p:sp>
        <p:nvSpPr>
          <p:cNvPr id="844" name="Google Shape;844;p47"/>
          <p:cNvSpPr txBox="1"/>
          <p:nvPr/>
        </p:nvSpPr>
        <p:spPr>
          <a:xfrm>
            <a:off x="8082287" y="3438267"/>
            <a:ext cx="4572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a:t>
            </a:r>
            <a:endParaRPr sz="1800" i="1">
              <a:latin typeface="Droid Serif"/>
              <a:ea typeface="Droid Serif"/>
              <a:cs typeface="Droid Serif"/>
              <a:sym typeface="Droid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8"/>
          <p:cNvSpPr/>
          <p:nvPr/>
        </p:nvSpPr>
        <p:spPr>
          <a:xfrm>
            <a:off x="3351775" y="2276475"/>
            <a:ext cx="5334900" cy="2143200"/>
          </a:xfrm>
          <a:prstGeom prst="frame">
            <a:avLst>
              <a:gd name="adj1" fmla="val 4936"/>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850" name="Google Shape;850;p4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err="1">
                <a:solidFill>
                  <a:srgbClr val="434343"/>
                </a:solidFill>
                <a:latin typeface="Droid Sans"/>
                <a:ea typeface="Droid Sans"/>
                <a:cs typeface="Droid Sans"/>
                <a:sym typeface="Droid Sans"/>
              </a:rPr>
              <a:t>gpu</a:t>
            </a:r>
            <a:r>
              <a:rPr lang="zh-CN" altLang="en-US" sz="3600" b="1" dirty="0">
                <a:solidFill>
                  <a:srgbClr val="434343"/>
                </a:solidFill>
                <a:latin typeface="Droid Sans"/>
                <a:ea typeface="Droid Sans"/>
                <a:cs typeface="Droid Sans"/>
                <a:sym typeface="Droid Sans"/>
              </a:rPr>
              <a:t>（图形处理器）</a:t>
            </a:r>
            <a:endParaRPr sz="3600" b="1" dirty="0">
              <a:solidFill>
                <a:srgbClr val="434343"/>
              </a:solidFill>
              <a:latin typeface="Droid Sans"/>
              <a:ea typeface="Droid Sans"/>
              <a:cs typeface="Droid Sans"/>
              <a:sym typeface="Droid Sans"/>
            </a:endParaRPr>
          </a:p>
        </p:txBody>
      </p:sp>
      <p:sp>
        <p:nvSpPr>
          <p:cNvPr id="852" name="Google Shape;852;p48"/>
          <p:cNvSpPr/>
          <p:nvPr/>
        </p:nvSpPr>
        <p:spPr>
          <a:xfrm>
            <a:off x="427500" y="1600200"/>
            <a:ext cx="2544300" cy="2895600"/>
          </a:xfrm>
          <a:prstGeom prst="frame">
            <a:avLst>
              <a:gd name="adj1" fmla="val 4579"/>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pic>
        <p:nvPicPr>
          <p:cNvPr id="853" name="Google Shape;853;p48" descr="logo.png"/>
          <p:cNvPicPr preferRelativeResize="0"/>
          <p:nvPr/>
        </p:nvPicPr>
        <p:blipFill>
          <a:blip r:embed="rId3">
            <a:alphaModFix/>
          </a:blip>
          <a:stretch>
            <a:fillRect/>
          </a:stretch>
        </p:blipFill>
        <p:spPr>
          <a:xfrm>
            <a:off x="6606825" y="2590800"/>
            <a:ext cx="1775175" cy="811075"/>
          </a:xfrm>
          <a:prstGeom prst="rect">
            <a:avLst/>
          </a:prstGeom>
          <a:noFill/>
          <a:ln w="19050" cap="flat" cmpd="sng">
            <a:solidFill>
              <a:srgbClr val="FF9900"/>
            </a:solidFill>
            <a:prstDash val="solid"/>
            <a:round/>
            <a:headEnd type="none" w="sm" len="sm"/>
            <a:tailEnd type="none" w="sm" len="sm"/>
          </a:ln>
        </p:spPr>
      </p:pic>
      <p:sp>
        <p:nvSpPr>
          <p:cNvPr id="854" name="Google Shape;854;p48"/>
          <p:cNvSpPr txBox="1"/>
          <p:nvPr/>
        </p:nvSpPr>
        <p:spPr>
          <a:xfrm>
            <a:off x="3790675" y="1287150"/>
            <a:ext cx="4896000" cy="121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Out of process</a:t>
            </a:r>
            <a:r>
              <a:rPr lang="en" sz="1800" i="1">
                <a:solidFill>
                  <a:schemeClr val="dk1"/>
                </a:solidFill>
                <a:latin typeface="Droid Serif"/>
                <a:ea typeface="Droid Serif"/>
                <a:cs typeface="Droid Serif"/>
                <a:sym typeface="Droid Serif"/>
              </a:rPr>
              <a:t> </a:t>
            </a:r>
            <a:r>
              <a:rPr lang="en" sz="1800" b="1" i="1">
                <a:solidFill>
                  <a:schemeClr val="dk1"/>
                </a:solidFill>
                <a:latin typeface="Droid Serif"/>
                <a:ea typeface="Droid Serif"/>
                <a:cs typeface="Droid Serif"/>
                <a:sym typeface="Droid Serif"/>
              </a:rPr>
              <a:t>raster</a:t>
            </a:r>
            <a:endParaRPr sz="1800" i="1">
              <a:solidFill>
                <a:schemeClr val="dk1"/>
              </a:solidFill>
              <a:latin typeface="Droid Serif"/>
              <a:ea typeface="Droid Serif"/>
              <a:cs typeface="Droid Serif"/>
              <a:sym typeface="Droid Serif"/>
            </a:endParaRPr>
          </a:p>
          <a:p>
            <a:pPr marL="0" lvl="0" indent="0" algn="r" rtl="0">
              <a:spcBef>
                <a:spcPts val="0"/>
              </a:spcBef>
              <a:spcAft>
                <a:spcPts val="0"/>
              </a:spcAft>
              <a:buNone/>
            </a:pPr>
            <a:r>
              <a:rPr lang="en" sz="1800" i="1">
                <a:solidFill>
                  <a:schemeClr val="dk1"/>
                </a:solidFill>
                <a:latin typeface="Droid Serif"/>
                <a:ea typeface="Droid Serif"/>
                <a:cs typeface="Droid Serif"/>
                <a:sym typeface="Droid Serif"/>
              </a:rPr>
              <a:t>runs </a:t>
            </a:r>
            <a:r>
              <a:rPr lang="en" sz="1800" i="1">
                <a:latin typeface="Droid Serif"/>
                <a:ea typeface="Droid Serif"/>
                <a:cs typeface="Droid Serif"/>
                <a:sym typeface="Droid Serif"/>
              </a:rPr>
              <a:t>Skia in the GPU process.</a:t>
            </a:r>
            <a:endParaRPr sz="1800" i="1">
              <a:latin typeface="Droid Serif"/>
              <a:ea typeface="Droid Serif"/>
              <a:cs typeface="Droid Serif"/>
              <a:sym typeface="Droid Serif"/>
            </a:endParaRPr>
          </a:p>
        </p:txBody>
      </p:sp>
      <p:sp>
        <p:nvSpPr>
          <p:cNvPr id="855" name="Google Shape;855;p48"/>
          <p:cNvSpPr txBox="1"/>
          <p:nvPr/>
        </p:nvSpPr>
        <p:spPr>
          <a:xfrm>
            <a:off x="762000" y="2971800"/>
            <a:ext cx="1828800" cy="1219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RasterInterface</a:t>
            </a:r>
            <a:endParaRPr>
              <a:solidFill>
                <a:srgbClr val="0000FF"/>
              </a:solidFill>
              <a:latin typeface="Consolas"/>
              <a:ea typeface="Consolas"/>
              <a:cs typeface="Consolas"/>
              <a:sym typeface="Consolas"/>
            </a:endParaRPr>
          </a:p>
        </p:txBody>
      </p:sp>
      <p:grpSp>
        <p:nvGrpSpPr>
          <p:cNvPr id="856" name="Google Shape;856;p48"/>
          <p:cNvGrpSpPr/>
          <p:nvPr/>
        </p:nvGrpSpPr>
        <p:grpSpPr>
          <a:xfrm>
            <a:off x="992100" y="3276600"/>
            <a:ext cx="3275100" cy="841800"/>
            <a:chOff x="1449300" y="2819400"/>
            <a:chExt cx="3275100" cy="841800"/>
          </a:xfrm>
        </p:grpSpPr>
        <p:sp>
          <p:nvSpPr>
            <p:cNvPr id="857" name="Google Shape;857;p48"/>
            <p:cNvSpPr/>
            <p:nvPr/>
          </p:nvSpPr>
          <p:spPr>
            <a:xfrm>
              <a:off x="1449300" y="2819400"/>
              <a:ext cx="3275100" cy="841800"/>
            </a:xfrm>
            <a:prstGeom prst="rightArrow">
              <a:avLst>
                <a:gd name="adj1" fmla="val 66192"/>
                <a:gd name="adj2" fmla="val 500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1609325" y="3096038"/>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59" name="Google Shape;859;p48"/>
            <p:cNvSpPr/>
            <p:nvPr/>
          </p:nvSpPr>
          <p:spPr>
            <a:xfrm>
              <a:off x="2496600" y="3100800"/>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60" name="Google Shape;860;p48"/>
            <p:cNvSpPr txBox="1"/>
            <p:nvPr/>
          </p:nvSpPr>
          <p:spPr>
            <a:xfrm>
              <a:off x="2971800" y="3048000"/>
              <a:ext cx="1676400" cy="30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Droid Sans"/>
                  <a:ea typeface="Droid Sans"/>
                  <a:cs typeface="Droid Sans"/>
                  <a:sym typeface="Droid Sans"/>
                </a:rPr>
                <a:t>DoRasterCHROMIUM</a:t>
              </a:r>
              <a:endParaRPr sz="1200">
                <a:latin typeface="Droid Sans"/>
                <a:ea typeface="Droid Sans"/>
                <a:cs typeface="Droid Sans"/>
                <a:sym typeface="Droid Sans"/>
              </a:endParaRPr>
            </a:p>
          </p:txBody>
        </p:sp>
      </p:grpSp>
      <p:sp>
        <p:nvSpPr>
          <p:cNvPr id="861" name="Google Shape;861;p48"/>
          <p:cNvSpPr txBox="1"/>
          <p:nvPr/>
        </p:nvSpPr>
        <p:spPr>
          <a:xfrm>
            <a:off x="762000" y="2209800"/>
            <a:ext cx="17526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RasterTaskImpl</a:t>
            </a:r>
            <a:endParaRPr>
              <a:solidFill>
                <a:srgbClr val="0000FF"/>
              </a:solidFill>
              <a:latin typeface="Consolas"/>
              <a:ea typeface="Consolas"/>
              <a:cs typeface="Consolas"/>
              <a:sym typeface="Consolas"/>
            </a:endParaRPr>
          </a:p>
        </p:txBody>
      </p:sp>
      <p:cxnSp>
        <p:nvCxnSpPr>
          <p:cNvPr id="862" name="Google Shape;862;p48"/>
          <p:cNvCxnSpPr/>
          <p:nvPr/>
        </p:nvCxnSpPr>
        <p:spPr>
          <a:xfrm>
            <a:off x="1371600" y="2617800"/>
            <a:ext cx="0" cy="354000"/>
          </a:xfrm>
          <a:prstGeom prst="straightConnector1">
            <a:avLst/>
          </a:prstGeom>
          <a:noFill/>
          <a:ln w="19050" cap="flat" cmpd="sng">
            <a:solidFill>
              <a:schemeClr val="dk2"/>
            </a:solidFill>
            <a:prstDash val="solid"/>
            <a:round/>
            <a:headEnd type="none" w="med" len="med"/>
            <a:tailEnd type="triangle" w="med" len="med"/>
          </a:ln>
        </p:spPr>
      </p:cxnSp>
      <p:sp>
        <p:nvSpPr>
          <p:cNvPr id="863" name="Google Shape;863;p48"/>
          <p:cNvSpPr txBox="1"/>
          <p:nvPr/>
        </p:nvSpPr>
        <p:spPr>
          <a:xfrm>
            <a:off x="4267200" y="3495300"/>
            <a:ext cx="19050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RasterDecoderImpl</a:t>
            </a:r>
            <a:endParaRPr>
              <a:solidFill>
                <a:srgbClr val="0000FF"/>
              </a:solidFill>
              <a:latin typeface="Consolas"/>
              <a:ea typeface="Consolas"/>
              <a:cs typeface="Consolas"/>
              <a:sym typeface="Consolas"/>
            </a:endParaRPr>
          </a:p>
        </p:txBody>
      </p:sp>
      <p:sp>
        <p:nvSpPr>
          <p:cNvPr id="864" name="Google Shape;864;p48"/>
          <p:cNvSpPr txBox="1"/>
          <p:nvPr/>
        </p:nvSpPr>
        <p:spPr>
          <a:xfrm>
            <a:off x="4267200" y="2885700"/>
            <a:ext cx="19050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PaintOp::Raster</a:t>
            </a:r>
            <a:endParaRPr>
              <a:solidFill>
                <a:srgbClr val="0000FF"/>
              </a:solidFill>
              <a:latin typeface="Consolas"/>
              <a:ea typeface="Consolas"/>
              <a:cs typeface="Consolas"/>
              <a:sym typeface="Consolas"/>
            </a:endParaRPr>
          </a:p>
        </p:txBody>
      </p:sp>
      <p:cxnSp>
        <p:nvCxnSpPr>
          <p:cNvPr id="865" name="Google Shape;865;p48"/>
          <p:cNvCxnSpPr>
            <a:endCxn id="864" idx="2"/>
          </p:cNvCxnSpPr>
          <p:nvPr/>
        </p:nvCxnSpPr>
        <p:spPr>
          <a:xfrm rot="10800000">
            <a:off x="5219700" y="3276600"/>
            <a:ext cx="0" cy="218700"/>
          </a:xfrm>
          <a:prstGeom prst="straightConnector1">
            <a:avLst/>
          </a:prstGeom>
          <a:noFill/>
          <a:ln w="19050" cap="flat" cmpd="sng">
            <a:solidFill>
              <a:schemeClr val="dk2"/>
            </a:solidFill>
            <a:prstDash val="solid"/>
            <a:round/>
            <a:headEnd type="none" w="med" len="med"/>
            <a:tailEnd type="triangle" w="med" len="med"/>
          </a:ln>
        </p:spPr>
      </p:cxnSp>
      <p:cxnSp>
        <p:nvCxnSpPr>
          <p:cNvPr id="866" name="Google Shape;866;p48"/>
          <p:cNvCxnSpPr>
            <a:stCxn id="864" idx="3"/>
          </p:cNvCxnSpPr>
          <p:nvPr/>
        </p:nvCxnSpPr>
        <p:spPr>
          <a:xfrm rot="10800000" flipH="1">
            <a:off x="6172200" y="3047850"/>
            <a:ext cx="457200" cy="33300"/>
          </a:xfrm>
          <a:prstGeom prst="straightConnector1">
            <a:avLst/>
          </a:prstGeom>
          <a:noFill/>
          <a:ln w="19050" cap="flat" cmpd="sng">
            <a:solidFill>
              <a:schemeClr val="dk2"/>
            </a:solidFill>
            <a:prstDash val="solid"/>
            <a:round/>
            <a:headEnd type="none" w="med" len="med"/>
            <a:tailEnd type="triangle" w="med" len="med"/>
          </a:ln>
        </p:spPr>
      </p:cxnSp>
      <p:pic>
        <p:nvPicPr>
          <p:cNvPr id="867" name="Google Shape;867;p48" descr="opengl_logo.png"/>
          <p:cNvPicPr preferRelativeResize="0"/>
          <p:nvPr/>
        </p:nvPicPr>
        <p:blipFill>
          <a:blip r:embed="rId4">
            <a:alphaModFix/>
          </a:blip>
          <a:stretch>
            <a:fillRect/>
          </a:stretch>
        </p:blipFill>
        <p:spPr>
          <a:xfrm>
            <a:off x="7086600" y="3657600"/>
            <a:ext cx="1223400" cy="533830"/>
          </a:xfrm>
          <a:prstGeom prst="rect">
            <a:avLst/>
          </a:prstGeom>
          <a:noFill/>
          <a:ln>
            <a:noFill/>
          </a:ln>
        </p:spPr>
      </p:pic>
      <p:cxnSp>
        <p:nvCxnSpPr>
          <p:cNvPr id="868" name="Google Shape;868;p48"/>
          <p:cNvCxnSpPr>
            <a:stCxn id="853" idx="2"/>
            <a:endCxn id="867" idx="0"/>
          </p:cNvCxnSpPr>
          <p:nvPr/>
        </p:nvCxnSpPr>
        <p:spPr>
          <a:xfrm>
            <a:off x="7494413" y="3401875"/>
            <a:ext cx="204000" cy="255600"/>
          </a:xfrm>
          <a:prstGeom prst="straightConnector1">
            <a:avLst/>
          </a:prstGeom>
          <a:noFill/>
          <a:ln w="19050" cap="flat" cmpd="sng">
            <a:solidFill>
              <a:schemeClr val="dk2"/>
            </a:solidFill>
            <a:prstDash val="solid"/>
            <a:round/>
            <a:headEnd type="none" w="med" len="med"/>
            <a:tailEnd type="triangle" w="med" len="med"/>
          </a:ln>
        </p:spPr>
      </p:cxnSp>
      <p:sp>
        <p:nvSpPr>
          <p:cNvPr id="869" name="Google Shape;869;p48"/>
          <p:cNvSpPr txBox="1"/>
          <p:nvPr/>
        </p:nvSpPr>
        <p:spPr>
          <a:xfrm>
            <a:off x="5219700" y="4571575"/>
            <a:ext cx="37668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i="1">
                <a:solidFill>
                  <a:schemeClr val="dk1"/>
                </a:solidFill>
                <a:latin typeface="Droid Serif"/>
                <a:ea typeface="Droid Serif"/>
                <a:cs typeface="Droid Serif"/>
                <a:sym typeface="Droid Serif"/>
              </a:rPr>
              <a:t>* or Vulkan, etc</a:t>
            </a:r>
            <a:endParaRPr sz="1300" i="1">
              <a:latin typeface="Droid Serif"/>
              <a:ea typeface="Droid Serif"/>
              <a:cs typeface="Droid Serif"/>
              <a:sym typeface="Droid Serif"/>
            </a:endParaRPr>
          </a:p>
        </p:txBody>
      </p:sp>
      <p:sp>
        <p:nvSpPr>
          <p:cNvPr id="870" name="Google Shape;870;p48"/>
          <p:cNvSpPr txBox="1"/>
          <p:nvPr/>
        </p:nvSpPr>
        <p:spPr>
          <a:xfrm>
            <a:off x="7419962" y="3338617"/>
            <a:ext cx="4572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a:t>
            </a:r>
            <a:endParaRPr sz="1800" i="1">
              <a:latin typeface="Droid Serif"/>
              <a:ea typeface="Droid Serif"/>
              <a:cs typeface="Droid Serif"/>
              <a:sym typeface="Droid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15611" y="1042600"/>
            <a:ext cx="5536825" cy="4100900"/>
          </a:xfrm>
          <a:prstGeom prst="rect">
            <a:avLst/>
          </a:prstGeom>
          <a:noFill/>
          <a:ln>
            <a:noFill/>
          </a:ln>
        </p:spPr>
      </p:pic>
      <p:sp>
        <p:nvSpPr>
          <p:cNvPr id="96" name="Google Shape;96;p1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content</a:t>
            </a:r>
            <a:r>
              <a:rPr lang="zh-CN" altLang="en-US" sz="3600" b="1" dirty="0">
                <a:solidFill>
                  <a:srgbClr val="434343"/>
                </a:solidFill>
                <a:latin typeface="Droid Sans"/>
                <a:ea typeface="Droid Sans"/>
                <a:cs typeface="Droid Sans"/>
                <a:sym typeface="Droid Sans"/>
              </a:rPr>
              <a:t>（内容）</a:t>
            </a:r>
            <a:endParaRPr sz="3600" b="1" dirty="0">
              <a:solidFill>
                <a:srgbClr val="434343"/>
              </a:solidFill>
              <a:latin typeface="Droid Sans"/>
              <a:ea typeface="Droid Sans"/>
              <a:cs typeface="Droid Sans"/>
              <a:sym typeface="Droid Sans"/>
            </a:endParaRPr>
          </a:p>
        </p:txBody>
      </p:sp>
      <p:sp>
        <p:nvSpPr>
          <p:cNvPr id="98" name="Google Shape;98;p16"/>
          <p:cNvSpPr/>
          <p:nvPr/>
        </p:nvSpPr>
        <p:spPr>
          <a:xfrm>
            <a:off x="330250" y="1766100"/>
            <a:ext cx="4839300" cy="2925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5678925" y="1349280"/>
            <a:ext cx="1460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NOT "content"</a:t>
            </a:r>
            <a:endParaRPr i="1">
              <a:latin typeface="Droid Serif"/>
              <a:ea typeface="Droid Serif"/>
              <a:cs typeface="Droid Serif"/>
              <a:sym typeface="Droid Serif"/>
            </a:endParaRPr>
          </a:p>
        </p:txBody>
      </p:sp>
      <p:sp>
        <p:nvSpPr>
          <p:cNvPr id="100" name="Google Shape;100;p16"/>
          <p:cNvSpPr/>
          <p:nvPr/>
        </p:nvSpPr>
        <p:spPr>
          <a:xfrm>
            <a:off x="5215448" y="1275300"/>
            <a:ext cx="314100" cy="490800"/>
          </a:xfrm>
          <a:prstGeom prst="rightBrace">
            <a:avLst>
              <a:gd name="adj1" fmla="val 8333"/>
              <a:gd name="adj2" fmla="val 54166"/>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p:nvPr/>
        </p:nvSpPr>
        <p:spPr>
          <a:xfrm>
            <a:off x="5678925" y="1958550"/>
            <a:ext cx="2788800" cy="635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content::</a:t>
            </a:r>
            <a:r>
              <a:rPr lang="en" sz="1800" b="1">
                <a:latin typeface="Consolas"/>
                <a:ea typeface="Consolas"/>
                <a:cs typeface="Consolas"/>
                <a:sym typeface="Consolas"/>
              </a:rPr>
              <a:t>WebContents</a:t>
            </a:r>
            <a:endParaRPr sz="1800" b="1">
              <a:solidFill>
                <a:srgbClr val="0000FF"/>
              </a:solidFill>
              <a:latin typeface="Consolas"/>
              <a:ea typeface="Consolas"/>
              <a:cs typeface="Consolas"/>
              <a:sym typeface="Consolas"/>
            </a:endParaRPr>
          </a:p>
        </p:txBody>
      </p:sp>
      <p:cxnSp>
        <p:nvCxnSpPr>
          <p:cNvPr id="102" name="Google Shape;102;p16"/>
          <p:cNvCxnSpPr>
            <a:stCxn id="101" idx="1"/>
          </p:cNvCxnSpPr>
          <p:nvPr/>
        </p:nvCxnSpPr>
        <p:spPr>
          <a:xfrm rot="10800000">
            <a:off x="5204325" y="2276100"/>
            <a:ext cx="474600" cy="0"/>
          </a:xfrm>
          <a:prstGeom prst="straightConnector1">
            <a:avLst/>
          </a:prstGeom>
          <a:noFill/>
          <a:ln w="28575" cap="flat" cmpd="sng">
            <a:solidFill>
              <a:srgbClr val="FF0000"/>
            </a:solidFill>
            <a:prstDash val="solid"/>
            <a:round/>
            <a:headEnd type="none" w="med" len="med"/>
            <a:tailEnd type="triangle" w="med" len="med"/>
          </a:ln>
        </p:spPr>
      </p:cxnSp>
      <p:cxnSp>
        <p:nvCxnSpPr>
          <p:cNvPr id="103" name="Google Shape;103;p16"/>
          <p:cNvCxnSpPr/>
          <p:nvPr/>
        </p:nvCxnSpPr>
        <p:spPr>
          <a:xfrm>
            <a:off x="6079950" y="2444825"/>
            <a:ext cx="0" cy="490800"/>
          </a:xfrm>
          <a:prstGeom prst="straightConnector1">
            <a:avLst/>
          </a:prstGeom>
          <a:noFill/>
          <a:ln w="19050" cap="flat" cmpd="sng">
            <a:solidFill>
              <a:schemeClr val="dk2"/>
            </a:solidFill>
            <a:prstDash val="solid"/>
            <a:round/>
            <a:headEnd type="oval" w="med" len="med"/>
            <a:tailEnd type="triangle" w="med" len="med"/>
          </a:ln>
        </p:spPr>
      </p:cxnSp>
      <p:sp>
        <p:nvSpPr>
          <p:cNvPr id="104" name="Google Shape;104;p16"/>
          <p:cNvSpPr/>
          <p:nvPr/>
        </p:nvSpPr>
        <p:spPr>
          <a:xfrm>
            <a:off x="5878625" y="2926075"/>
            <a:ext cx="3003000" cy="1780500"/>
          </a:xfrm>
          <a:prstGeom prst="frame">
            <a:avLst>
              <a:gd name="adj1" fmla="val 4864"/>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chemeClr val="dk1"/>
                </a:solidFill>
                <a:latin typeface="Droid Serif"/>
                <a:ea typeface="Droid Serif"/>
                <a:cs typeface="Droid Serif"/>
                <a:sym typeface="Droid Serif"/>
              </a:rPr>
              <a:t>sandboxed renderer process</a:t>
            </a:r>
            <a:endParaRPr dirty="0"/>
          </a:p>
        </p:txBody>
      </p:sp>
      <p:sp>
        <p:nvSpPr>
          <p:cNvPr id="105" name="Google Shape;105;p16"/>
          <p:cNvSpPr/>
          <p:nvPr/>
        </p:nvSpPr>
        <p:spPr>
          <a:xfrm>
            <a:off x="6331025" y="3484350"/>
            <a:ext cx="2175282" cy="1029888"/>
          </a:xfrm>
          <a:prstGeom prst="irregularSeal2">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Impact"/>
                <a:ea typeface="Impact"/>
                <a:cs typeface="Impact"/>
                <a:sym typeface="Impact"/>
              </a:rPr>
              <a:t>Blink</a:t>
            </a:r>
            <a:endParaRPr sz="2400">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9"/>
          <p:cNvSpPr/>
          <p:nvPr/>
        </p:nvSpPr>
        <p:spPr>
          <a:xfrm>
            <a:off x="304800" y="1143000"/>
            <a:ext cx="8458200" cy="3733800"/>
          </a:xfrm>
          <a:prstGeom prst="frame">
            <a:avLst>
              <a:gd name="adj1" fmla="val 2544"/>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876" name="Google Shape;876;p4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err="1">
                <a:solidFill>
                  <a:srgbClr val="434343"/>
                </a:solidFill>
                <a:latin typeface="Droid Sans"/>
                <a:ea typeface="Droid Sans"/>
                <a:cs typeface="Droid Sans"/>
                <a:sym typeface="Droid Sans"/>
              </a:rPr>
              <a:t>gpu</a:t>
            </a:r>
            <a:r>
              <a:rPr lang="zh-CN" altLang="en-US" sz="3600" b="1" dirty="0">
                <a:solidFill>
                  <a:srgbClr val="434343"/>
                </a:solidFill>
                <a:latin typeface="Droid Sans"/>
                <a:ea typeface="Droid Sans"/>
                <a:cs typeface="Droid Sans"/>
                <a:sym typeface="Droid Sans"/>
              </a:rPr>
              <a:t>（图形处理器）</a:t>
            </a:r>
            <a:endParaRPr sz="3600" b="1" dirty="0">
              <a:solidFill>
                <a:srgbClr val="434343"/>
              </a:solidFill>
              <a:latin typeface="Droid Sans"/>
              <a:ea typeface="Droid Sans"/>
              <a:cs typeface="Droid Sans"/>
              <a:sym typeface="Droid Sans"/>
            </a:endParaRPr>
          </a:p>
        </p:txBody>
      </p:sp>
      <p:sp>
        <p:nvSpPr>
          <p:cNvPr id="878" name="Google Shape;878;p49"/>
          <p:cNvSpPr txBox="1"/>
          <p:nvPr/>
        </p:nvSpPr>
        <p:spPr>
          <a:xfrm>
            <a:off x="3657600" y="1295400"/>
            <a:ext cx="4953000" cy="106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In the GPU process, the GL functions</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link dynamically to native OpenGL.</a:t>
            </a:r>
            <a:endParaRPr i="1">
              <a:latin typeface="Droid Serif"/>
              <a:ea typeface="Droid Serif"/>
              <a:cs typeface="Droid Serif"/>
              <a:sym typeface="Droid Serif"/>
            </a:endParaRPr>
          </a:p>
          <a:p>
            <a:pPr marL="0" lvl="0" indent="0" algn="r" rtl="0">
              <a:spcBef>
                <a:spcPts val="0"/>
              </a:spcBef>
              <a:spcAft>
                <a:spcPts val="0"/>
              </a:spcAft>
              <a:buNone/>
            </a:pP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On Windows, we translate to DirectX.</a:t>
            </a:r>
            <a:endParaRPr i="1">
              <a:latin typeface="Droid Serif"/>
              <a:ea typeface="Droid Serif"/>
              <a:cs typeface="Droid Serif"/>
              <a:sym typeface="Droid Serif"/>
            </a:endParaRPr>
          </a:p>
        </p:txBody>
      </p:sp>
      <p:sp>
        <p:nvSpPr>
          <p:cNvPr id="879" name="Google Shape;879;p49"/>
          <p:cNvSpPr txBox="1"/>
          <p:nvPr/>
        </p:nvSpPr>
        <p:spPr>
          <a:xfrm>
            <a:off x="685800" y="1676400"/>
            <a:ext cx="2514600" cy="685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GLApi</a:t>
            </a:r>
            <a:r>
              <a:rPr lang="en">
                <a:latin typeface="Consolas"/>
                <a:ea typeface="Consolas"/>
                <a:cs typeface="Consolas"/>
                <a:sym typeface="Consolas"/>
              </a:rPr>
              <a:t>::glDrawElementsFn</a:t>
            </a:r>
            <a:endParaRPr b="1">
              <a:solidFill>
                <a:srgbClr val="0000FF"/>
              </a:solidFill>
              <a:latin typeface="Consolas"/>
              <a:ea typeface="Consolas"/>
              <a:cs typeface="Consolas"/>
              <a:sym typeface="Consolas"/>
            </a:endParaRPr>
          </a:p>
        </p:txBody>
      </p:sp>
      <p:grpSp>
        <p:nvGrpSpPr>
          <p:cNvPr id="880" name="Google Shape;880;p49"/>
          <p:cNvGrpSpPr/>
          <p:nvPr/>
        </p:nvGrpSpPr>
        <p:grpSpPr>
          <a:xfrm>
            <a:off x="1447800" y="2057400"/>
            <a:ext cx="401050" cy="152400"/>
            <a:chOff x="1066800" y="2209800"/>
            <a:chExt cx="401050" cy="152400"/>
          </a:xfrm>
        </p:grpSpPr>
        <p:sp>
          <p:nvSpPr>
            <p:cNvPr id="881" name="Google Shape;881;p49"/>
            <p:cNvSpPr/>
            <p:nvPr/>
          </p:nvSpPr>
          <p:spPr>
            <a:xfrm>
              <a:off x="1066800" y="2209800"/>
              <a:ext cx="152400" cy="152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49"/>
            <p:cNvCxnSpPr/>
            <p:nvPr/>
          </p:nvCxnSpPr>
          <p:spPr>
            <a:xfrm>
              <a:off x="1160350" y="2290950"/>
              <a:ext cx="307500" cy="0"/>
            </a:xfrm>
            <a:prstGeom prst="straightConnector1">
              <a:avLst/>
            </a:prstGeom>
            <a:noFill/>
            <a:ln w="19050" cap="flat" cmpd="sng">
              <a:solidFill>
                <a:schemeClr val="dk2"/>
              </a:solidFill>
              <a:prstDash val="solid"/>
              <a:round/>
              <a:headEnd type="none" w="med" len="med"/>
              <a:tailEnd type="triangle" w="med" len="med"/>
            </a:ln>
          </p:spPr>
        </p:cxnSp>
      </p:grpSp>
      <p:sp>
        <p:nvSpPr>
          <p:cNvPr id="883" name="Google Shape;883;p49"/>
          <p:cNvSpPr txBox="1"/>
          <p:nvPr/>
        </p:nvSpPr>
        <p:spPr>
          <a:xfrm>
            <a:off x="1295400" y="2457600"/>
            <a:ext cx="25146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dlopen(</a:t>
            </a:r>
            <a:r>
              <a:rPr lang="en">
                <a:solidFill>
                  <a:srgbClr val="45818E"/>
                </a:solidFill>
                <a:latin typeface="Consolas"/>
                <a:ea typeface="Consolas"/>
                <a:cs typeface="Consolas"/>
                <a:sym typeface="Consolas"/>
              </a:rPr>
              <a:t>"</a:t>
            </a:r>
            <a:r>
              <a:rPr lang="en" b="1">
                <a:solidFill>
                  <a:srgbClr val="45818E"/>
                </a:solidFill>
                <a:latin typeface="Consolas"/>
                <a:ea typeface="Consolas"/>
                <a:cs typeface="Consolas"/>
                <a:sym typeface="Consolas"/>
              </a:rPr>
              <a:t>libGLESv2.so</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dlsym(</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4" name="Google Shape;884;p49"/>
          <p:cNvSpPr/>
          <p:nvPr/>
        </p:nvSpPr>
        <p:spPr>
          <a:xfrm>
            <a:off x="1130600" y="2142200"/>
            <a:ext cx="277700" cy="733900"/>
          </a:xfrm>
          <a:custGeom>
            <a:avLst/>
            <a:gdLst/>
            <a:ahLst/>
            <a:cxnLst/>
            <a:rect l="l" t="t" r="r" b="b"/>
            <a:pathLst>
              <a:path w="11108" h="29356" extrusionOk="0">
                <a:moveTo>
                  <a:pt x="8331" y="29356"/>
                </a:moveTo>
                <a:lnTo>
                  <a:pt x="0" y="29356"/>
                </a:lnTo>
                <a:lnTo>
                  <a:pt x="0" y="0"/>
                </a:lnTo>
                <a:lnTo>
                  <a:pt x="11108" y="0"/>
                </a:lnTo>
              </a:path>
            </a:pathLst>
          </a:custGeom>
          <a:noFill/>
          <a:ln w="19050" cap="flat" cmpd="sng">
            <a:solidFill>
              <a:schemeClr val="dk2"/>
            </a:solidFill>
            <a:prstDash val="solid"/>
            <a:round/>
            <a:headEnd type="none" w="med" len="med"/>
            <a:tailEnd type="triangle" w="med" len="med"/>
          </a:ln>
        </p:spPr>
      </p:sp>
      <p:pic>
        <p:nvPicPr>
          <p:cNvPr id="885" name="Google Shape;885;p49" descr="windows-logo.png"/>
          <p:cNvPicPr preferRelativeResize="0"/>
          <p:nvPr/>
        </p:nvPicPr>
        <p:blipFill>
          <a:blip r:embed="rId3">
            <a:alphaModFix/>
          </a:blip>
          <a:stretch>
            <a:fillRect/>
          </a:stretch>
        </p:blipFill>
        <p:spPr>
          <a:xfrm>
            <a:off x="1371600" y="3276600"/>
            <a:ext cx="914400" cy="914400"/>
          </a:xfrm>
          <a:prstGeom prst="rect">
            <a:avLst/>
          </a:prstGeom>
          <a:noFill/>
          <a:ln>
            <a:noFill/>
          </a:ln>
        </p:spPr>
      </p:pic>
      <p:sp>
        <p:nvSpPr>
          <p:cNvPr id="886" name="Google Shape;886;p49"/>
          <p:cNvSpPr txBox="1"/>
          <p:nvPr/>
        </p:nvSpPr>
        <p:spPr>
          <a:xfrm>
            <a:off x="2105025" y="3843325"/>
            <a:ext cx="33528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LoadLibrary(</a:t>
            </a:r>
            <a:r>
              <a:rPr lang="en">
                <a:solidFill>
                  <a:srgbClr val="45818E"/>
                </a:solidFill>
                <a:latin typeface="Consolas"/>
                <a:ea typeface="Consolas"/>
                <a:cs typeface="Consolas"/>
                <a:sym typeface="Consolas"/>
              </a:rPr>
              <a:t>"</a:t>
            </a:r>
            <a:r>
              <a:rPr lang="en" b="1">
                <a:solidFill>
                  <a:srgbClr val="45818E"/>
                </a:solidFill>
                <a:latin typeface="Consolas"/>
                <a:ea typeface="Consolas"/>
                <a:cs typeface="Consolas"/>
                <a:sym typeface="Consolas"/>
              </a:rPr>
              <a:t>libglesv2.dll</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GetProcAddress(</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7" name="Google Shape;887;p49"/>
          <p:cNvSpPr/>
          <p:nvPr/>
        </p:nvSpPr>
        <p:spPr>
          <a:xfrm>
            <a:off x="1131550" y="2838475"/>
            <a:ext cx="1011600" cy="1447802"/>
          </a:xfrm>
          <a:custGeom>
            <a:avLst/>
            <a:gdLst/>
            <a:ahLst/>
            <a:cxnLst/>
            <a:rect l="l" t="t" r="r" b="b"/>
            <a:pathLst>
              <a:path w="40464" h="53952" extrusionOk="0">
                <a:moveTo>
                  <a:pt x="0" y="0"/>
                </a:moveTo>
                <a:lnTo>
                  <a:pt x="0" y="53952"/>
                </a:lnTo>
                <a:lnTo>
                  <a:pt x="40464" y="53952"/>
                </a:lnTo>
              </a:path>
            </a:pathLst>
          </a:custGeom>
          <a:noFill/>
          <a:ln w="19050" cap="flat" cmpd="sng">
            <a:solidFill>
              <a:schemeClr val="dk2"/>
            </a:solidFill>
            <a:prstDash val="solid"/>
            <a:round/>
            <a:headEnd type="none" w="med" len="med"/>
            <a:tailEnd type="none" w="med" len="med"/>
          </a:ln>
        </p:spPr>
      </p:sp>
      <p:sp>
        <p:nvSpPr>
          <p:cNvPr id="888" name="Google Shape;888;p49"/>
          <p:cNvSpPr/>
          <p:nvPr/>
        </p:nvSpPr>
        <p:spPr>
          <a:xfrm rot="626336">
            <a:off x="4557781" y="2690021"/>
            <a:ext cx="3657537" cy="1333058"/>
          </a:xfrm>
          <a:prstGeom prst="bevel">
            <a:avLst>
              <a:gd name="adj" fmla="val 5282"/>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mpact"/>
                <a:ea typeface="Impact"/>
                <a:cs typeface="Impact"/>
                <a:sym typeface="Impact"/>
              </a:rPr>
              <a:t>ANGLE</a:t>
            </a:r>
            <a:endParaRPr sz="1800">
              <a:latin typeface="Impact"/>
              <a:ea typeface="Impact"/>
              <a:cs typeface="Impact"/>
              <a:sym typeface="Impact"/>
            </a:endParaRPr>
          </a:p>
        </p:txBody>
      </p:sp>
      <p:cxnSp>
        <p:nvCxnSpPr>
          <p:cNvPr id="889" name="Google Shape;889;p49"/>
          <p:cNvCxnSpPr/>
          <p:nvPr/>
        </p:nvCxnSpPr>
        <p:spPr>
          <a:xfrm rot="10800000" flipH="1">
            <a:off x="3967025" y="3699325"/>
            <a:ext cx="476100" cy="208200"/>
          </a:xfrm>
          <a:prstGeom prst="straightConnector1">
            <a:avLst/>
          </a:prstGeom>
          <a:noFill/>
          <a:ln w="19050" cap="flat" cmpd="sng">
            <a:solidFill>
              <a:schemeClr val="dk2"/>
            </a:solidFill>
            <a:prstDash val="solid"/>
            <a:round/>
            <a:headEnd type="none" w="med" len="med"/>
            <a:tailEnd type="triangle" w="med" len="med"/>
          </a:ln>
        </p:spPr>
      </p:cxnSp>
      <p:pic>
        <p:nvPicPr>
          <p:cNvPr id="890" name="Google Shape;890;p49" descr="opengl_logo.png"/>
          <p:cNvPicPr preferRelativeResize="0"/>
          <p:nvPr/>
        </p:nvPicPr>
        <p:blipFill>
          <a:blip r:embed="rId4">
            <a:alphaModFix/>
          </a:blip>
          <a:stretch>
            <a:fillRect/>
          </a:stretch>
        </p:blipFill>
        <p:spPr>
          <a:xfrm>
            <a:off x="4872600" y="3047570"/>
            <a:ext cx="1223400" cy="533830"/>
          </a:xfrm>
          <a:prstGeom prst="rect">
            <a:avLst/>
          </a:prstGeom>
          <a:noFill/>
          <a:ln>
            <a:noFill/>
          </a:ln>
        </p:spPr>
      </p:pic>
      <p:pic>
        <p:nvPicPr>
          <p:cNvPr id="891" name="Google Shape;891;p49" descr="Pic 1.png"/>
          <p:cNvPicPr preferRelativeResize="0"/>
          <p:nvPr/>
        </p:nvPicPr>
        <p:blipFill>
          <a:blip r:embed="rId5">
            <a:alphaModFix/>
          </a:blip>
          <a:stretch>
            <a:fillRect/>
          </a:stretch>
        </p:blipFill>
        <p:spPr>
          <a:xfrm rot="584464">
            <a:off x="6964445" y="3137144"/>
            <a:ext cx="819150" cy="838200"/>
          </a:xfrm>
          <a:prstGeom prst="rect">
            <a:avLst/>
          </a:prstGeom>
          <a:noFill/>
          <a:ln>
            <a:noFill/>
          </a:ln>
        </p:spPr>
      </p:pic>
      <p:sp>
        <p:nvSpPr>
          <p:cNvPr id="892" name="Google Shape;892;p49"/>
          <p:cNvSpPr/>
          <p:nvPr/>
        </p:nvSpPr>
        <p:spPr>
          <a:xfrm rot="697416">
            <a:off x="6041954" y="3434115"/>
            <a:ext cx="838291" cy="30477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0"/>
          <p:cNvSpPr/>
          <p:nvPr/>
        </p:nvSpPr>
        <p:spPr>
          <a:xfrm>
            <a:off x="838200" y="1219200"/>
            <a:ext cx="304800" cy="2667000"/>
          </a:xfrm>
          <a:prstGeom prst="down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change</a:t>
            </a:r>
            <a:endParaRPr sz="3600" b="1">
              <a:solidFill>
                <a:srgbClr val="434343"/>
              </a:solidFill>
              <a:latin typeface="Droid Sans"/>
              <a:ea typeface="Droid Sans"/>
              <a:cs typeface="Droid Sans"/>
              <a:sym typeface="Droid Sans"/>
            </a:endParaRPr>
          </a:p>
        </p:txBody>
      </p:sp>
      <p:sp>
        <p:nvSpPr>
          <p:cNvPr id="900" name="Google Shape;900;p50"/>
          <p:cNvSpPr txBox="1"/>
          <p:nvPr/>
        </p:nvSpPr>
        <p:spPr>
          <a:xfrm>
            <a:off x="609600" y="1371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901" name="Google Shape;901;p50"/>
          <p:cNvSpPr txBox="1"/>
          <p:nvPr/>
        </p:nvSpPr>
        <p:spPr>
          <a:xfrm>
            <a:off x="609600" y="1752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02" name="Google Shape;902;p50"/>
          <p:cNvSpPr txBox="1"/>
          <p:nvPr/>
        </p:nvSpPr>
        <p:spPr>
          <a:xfrm>
            <a:off x="609600" y="2133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03" name="Google Shape;903;p50"/>
          <p:cNvSpPr txBox="1"/>
          <p:nvPr/>
        </p:nvSpPr>
        <p:spPr>
          <a:xfrm>
            <a:off x="609600" y="2514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04" name="Google Shape;904;p50"/>
          <p:cNvSpPr txBox="1"/>
          <p:nvPr/>
        </p:nvSpPr>
        <p:spPr>
          <a:xfrm>
            <a:off x="609600" y="2895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905" name="Google Shape;905;p50"/>
          <p:cNvSpPr txBox="1"/>
          <p:nvPr/>
        </p:nvSpPr>
        <p:spPr>
          <a:xfrm>
            <a:off x="609600" y="3276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gpu</a:t>
            </a:r>
            <a:endParaRPr b="1">
              <a:solidFill>
                <a:srgbClr val="0000FF"/>
              </a:solidFill>
              <a:latin typeface="Droid Sans"/>
              <a:ea typeface="Droid Sans"/>
              <a:cs typeface="Droid Sans"/>
              <a:sym typeface="Droid Sans"/>
            </a:endParaRPr>
          </a:p>
        </p:txBody>
      </p:sp>
      <p:pic>
        <p:nvPicPr>
          <p:cNvPr id="906" name="Google Shape;906;p50" descr="flat,800x800,075,t.jpg"/>
          <p:cNvPicPr preferRelativeResize="0"/>
          <p:nvPr/>
        </p:nvPicPr>
        <p:blipFill>
          <a:blip r:embed="rId3">
            <a:alphaModFix/>
          </a:blip>
          <a:stretch>
            <a:fillRect/>
          </a:stretch>
        </p:blipFill>
        <p:spPr>
          <a:xfrm>
            <a:off x="609600" y="3866088"/>
            <a:ext cx="934512" cy="934512"/>
          </a:xfrm>
          <a:prstGeom prst="rect">
            <a:avLst/>
          </a:prstGeom>
          <a:noFill/>
          <a:ln w="9525" cap="flat" cmpd="sng">
            <a:solidFill>
              <a:srgbClr val="000000"/>
            </a:solidFill>
            <a:prstDash val="solid"/>
            <a:round/>
            <a:headEnd type="none" w="sm" len="sm"/>
            <a:tailEnd type="none" w="sm" len="sm"/>
          </a:ln>
        </p:spPr>
      </p:pic>
      <p:sp>
        <p:nvSpPr>
          <p:cNvPr id="907" name="Google Shape;907;p50"/>
          <p:cNvSpPr txBox="1"/>
          <p:nvPr/>
        </p:nvSpPr>
        <p:spPr>
          <a:xfrm>
            <a:off x="1905000" y="1219200"/>
            <a:ext cx="40386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We now have a complete </a:t>
            </a:r>
            <a:r>
              <a:rPr lang="en" sz="1800" b="1" i="1">
                <a:latin typeface="Droid Serif"/>
                <a:ea typeface="Droid Serif"/>
                <a:cs typeface="Droid Serif"/>
                <a:sym typeface="Droid Serif"/>
              </a:rPr>
              <a:t>pipeline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But what if state can </a:t>
            </a:r>
            <a:r>
              <a:rPr lang="en" sz="1800" b="1" i="1">
                <a:latin typeface="Droid Serif"/>
                <a:ea typeface="Droid Serif"/>
                <a:cs typeface="Droid Serif"/>
                <a:sym typeface="Droid Serif"/>
              </a:rPr>
              <a:t>change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sp>
        <p:nvSpPr>
          <p:cNvPr id="908" name="Google Shape;908;p50"/>
          <p:cNvSpPr txBox="1"/>
          <p:nvPr/>
        </p:nvSpPr>
        <p:spPr>
          <a:xfrm>
            <a:off x="3240900" y="2514600"/>
            <a:ext cx="2093100" cy="21531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scrolling</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zooming</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animations</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incremental loading</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a:t>
            </a:r>
            <a:endParaRPr sz="1800">
              <a:latin typeface="Droid Serif"/>
              <a:ea typeface="Droid Serif"/>
              <a:cs typeface="Droid Serif"/>
              <a:sym typeface="Droid Serif"/>
            </a:endParaRPr>
          </a:p>
        </p:txBody>
      </p:sp>
      <p:pic>
        <p:nvPicPr>
          <p:cNvPr id="909" name="Google Shape;909;p50" descr="704f1de4deb620886f0fd8037edb8a55--change-is-good-the-lion-king.jpg"/>
          <p:cNvPicPr preferRelativeResize="0"/>
          <p:nvPr/>
        </p:nvPicPr>
        <p:blipFill>
          <a:blip r:embed="rId4">
            <a:alphaModFix/>
          </a:blip>
          <a:stretch>
            <a:fillRect/>
          </a:stretch>
        </p:blipFill>
        <p:spPr>
          <a:xfrm>
            <a:off x="6248400" y="1295400"/>
            <a:ext cx="2359743" cy="1676400"/>
          </a:xfrm>
          <a:prstGeom prst="rect">
            <a:avLst/>
          </a:prstGeom>
          <a:noFill/>
          <a:ln w="9525" cap="flat" cmpd="sng">
            <a:solidFill>
              <a:srgbClr val="000000"/>
            </a:solidFill>
            <a:prstDash val="solid"/>
            <a:round/>
            <a:headEnd type="none" w="sm" len="sm"/>
            <a:tailEnd type="none" w="sm" len="sm"/>
          </a:ln>
        </p:spPr>
      </p:pic>
      <p:sp>
        <p:nvSpPr>
          <p:cNvPr id="910" name="Google Shape;910;p50"/>
          <p:cNvSpPr txBox="1"/>
          <p:nvPr/>
        </p:nvSpPr>
        <p:spPr>
          <a:xfrm>
            <a:off x="5943600" y="2971800"/>
            <a:ext cx="27432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Droid Serif"/>
                <a:ea typeface="Droid Serif"/>
                <a:cs typeface="Droid Serif"/>
                <a:sym typeface="Droid Serif"/>
              </a:rPr>
              <a:t>"Change is good."</a:t>
            </a:r>
            <a:endParaRPr sz="1200">
              <a:latin typeface="Droid Serif"/>
              <a:ea typeface="Droid Serif"/>
              <a:cs typeface="Droid Serif"/>
              <a:sym typeface="Droid Serif"/>
            </a:endParaRPr>
          </a:p>
          <a:p>
            <a:pPr marL="0" lvl="0" indent="0" algn="r" rtl="0">
              <a:spcBef>
                <a:spcPts val="0"/>
              </a:spcBef>
              <a:spcAft>
                <a:spcPts val="0"/>
              </a:spcAft>
              <a:buNone/>
            </a:pPr>
            <a:r>
              <a:rPr lang="en" sz="1200">
                <a:latin typeface="Droid Serif"/>
                <a:ea typeface="Droid Serif"/>
                <a:cs typeface="Droid Serif"/>
                <a:sym typeface="Droid Serif"/>
              </a:rPr>
              <a:t>"Yeah, but it's not easy."</a:t>
            </a:r>
            <a:endParaRPr sz="1200">
              <a:latin typeface="Droid Serif"/>
              <a:ea typeface="Droid Serif"/>
              <a:cs typeface="Droid Serif"/>
              <a:sym typeface="Droid Serif"/>
            </a:endParaRPr>
          </a:p>
        </p:txBody>
      </p:sp>
      <p:sp>
        <p:nvSpPr>
          <p:cNvPr id="911" name="Google Shape;911;p50"/>
          <p:cNvSpPr txBox="1"/>
          <p:nvPr/>
        </p:nvSpPr>
        <p:spPr>
          <a:xfrm>
            <a:off x="1447800" y="4495800"/>
            <a:ext cx="1143000" cy="45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i="1">
                <a:latin typeface="Droid Serif"/>
                <a:ea typeface="Droid Serif"/>
                <a:cs typeface="Droid Serif"/>
                <a:sym typeface="Droid Serif"/>
              </a:rPr>
              <a:t>(in memory)</a:t>
            </a:r>
            <a:endParaRPr sz="1200" i="1">
              <a:latin typeface="Droid Serif"/>
              <a:ea typeface="Droid Serif"/>
              <a:cs typeface="Droid Serif"/>
              <a:sym typeface="Droid Serif"/>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1"/>
          <p:cNvSpPr/>
          <p:nvPr/>
        </p:nvSpPr>
        <p:spPr>
          <a:xfrm>
            <a:off x="7315176" y="2057394"/>
            <a:ext cx="1066824" cy="609606"/>
          </a:xfrm>
          <a:prstGeom prst="irregularSeal2">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2590800" y="1981200"/>
            <a:ext cx="457218" cy="381024"/>
          </a:xfrm>
          <a:prstGeom prst="irregularSeal2">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frames</a:t>
            </a:r>
            <a:endParaRPr sz="3600" b="1">
              <a:solidFill>
                <a:srgbClr val="434343"/>
              </a:solidFill>
              <a:latin typeface="Droid Sans"/>
              <a:ea typeface="Droid Sans"/>
              <a:cs typeface="Droid Sans"/>
              <a:sym typeface="Droid Sans"/>
            </a:endParaRPr>
          </a:p>
        </p:txBody>
      </p:sp>
      <p:pic>
        <p:nvPicPr>
          <p:cNvPr id="920" name="Google Shape;920;p51" descr="flat,800x800,075,t.jpg"/>
          <p:cNvPicPr preferRelativeResize="0"/>
          <p:nvPr/>
        </p:nvPicPr>
        <p:blipFill>
          <a:blip r:embed="rId3">
            <a:alphaModFix/>
          </a:blip>
          <a:stretch>
            <a:fillRect/>
          </a:stretch>
        </p:blipFill>
        <p:spPr>
          <a:xfrm>
            <a:off x="1354800" y="2133600"/>
            <a:ext cx="381000" cy="401112"/>
          </a:xfrm>
          <a:prstGeom prst="rect">
            <a:avLst/>
          </a:prstGeom>
          <a:noFill/>
          <a:ln w="9525" cap="flat" cmpd="sng">
            <a:solidFill>
              <a:srgbClr val="000000"/>
            </a:solidFill>
            <a:prstDash val="solid"/>
            <a:round/>
            <a:headEnd type="none" w="sm" len="sm"/>
            <a:tailEnd type="none" w="sm" len="sm"/>
          </a:ln>
        </p:spPr>
      </p:pic>
      <p:sp>
        <p:nvSpPr>
          <p:cNvPr id="921" name="Google Shape;921;p51"/>
          <p:cNvSpPr txBox="1"/>
          <p:nvPr/>
        </p:nvSpPr>
        <p:spPr>
          <a:xfrm>
            <a:off x="669000" y="1143000"/>
            <a:ext cx="5350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renderer produces </a:t>
            </a:r>
            <a:r>
              <a:rPr lang="en" sz="1800" b="1" i="1">
                <a:latin typeface="Droid Serif"/>
                <a:ea typeface="Droid Serif"/>
                <a:cs typeface="Droid Serif"/>
                <a:sym typeface="Droid Serif"/>
              </a:rPr>
              <a:t>animation frames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922" name="Google Shape;922;p51"/>
          <p:cNvCxnSpPr/>
          <p:nvPr/>
        </p:nvCxnSpPr>
        <p:spPr>
          <a:xfrm>
            <a:off x="838200" y="3429000"/>
            <a:ext cx="3429900" cy="22500"/>
          </a:xfrm>
          <a:prstGeom prst="straightConnector1">
            <a:avLst/>
          </a:prstGeom>
          <a:noFill/>
          <a:ln w="28575" cap="flat" cmpd="sng">
            <a:solidFill>
              <a:schemeClr val="dk2"/>
            </a:solidFill>
            <a:prstDash val="solid"/>
            <a:round/>
            <a:headEnd type="none" w="med" len="med"/>
            <a:tailEnd type="triangle" w="med" len="med"/>
          </a:ln>
        </p:spPr>
      </p:cxnSp>
      <p:sp>
        <p:nvSpPr>
          <p:cNvPr id="923" name="Google Shape;923;p51"/>
          <p:cNvSpPr txBox="1"/>
          <p:nvPr/>
        </p:nvSpPr>
        <p:spPr>
          <a:xfrm>
            <a:off x="4267200" y="327660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time</a:t>
            </a:r>
            <a:endParaRPr b="1" i="1">
              <a:latin typeface="Droid Serif"/>
              <a:ea typeface="Droid Serif"/>
              <a:cs typeface="Droid Serif"/>
              <a:sym typeface="Droid Serif"/>
            </a:endParaRPr>
          </a:p>
        </p:txBody>
      </p:sp>
      <p:cxnSp>
        <p:nvCxnSpPr>
          <p:cNvPr id="924" name="Google Shape;924;p51"/>
          <p:cNvCxnSpPr/>
          <p:nvPr/>
        </p:nvCxnSpPr>
        <p:spPr>
          <a:xfrm>
            <a:off x="10500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25" name="Google Shape;925;p51"/>
          <p:cNvCxnSpPr/>
          <p:nvPr/>
        </p:nvCxnSpPr>
        <p:spPr>
          <a:xfrm>
            <a:off x="15834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26" name="Google Shape;926;p51"/>
          <p:cNvCxnSpPr/>
          <p:nvPr/>
        </p:nvCxnSpPr>
        <p:spPr>
          <a:xfrm>
            <a:off x="1050000" y="3733800"/>
            <a:ext cx="533400" cy="0"/>
          </a:xfrm>
          <a:prstGeom prst="straightConnector1">
            <a:avLst/>
          </a:prstGeom>
          <a:noFill/>
          <a:ln w="19050" cap="flat" cmpd="sng">
            <a:solidFill>
              <a:schemeClr val="dk2"/>
            </a:solidFill>
            <a:prstDash val="solid"/>
            <a:round/>
            <a:headEnd type="triangle" w="med" len="med"/>
            <a:tailEnd type="triangle" w="med" len="med"/>
          </a:ln>
        </p:spPr>
      </p:cxnSp>
      <p:sp>
        <p:nvSpPr>
          <p:cNvPr id="927" name="Google Shape;927;p51"/>
          <p:cNvSpPr txBox="1"/>
          <p:nvPr/>
        </p:nvSpPr>
        <p:spPr>
          <a:xfrm>
            <a:off x="973800" y="3886200"/>
            <a:ext cx="2286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VSync signal</a:t>
            </a:r>
            <a:endParaRPr i="1">
              <a:latin typeface="Droid Serif"/>
              <a:ea typeface="Droid Serif"/>
              <a:cs typeface="Droid Serif"/>
              <a:sym typeface="Droid Serif"/>
            </a:endParaRPr>
          </a:p>
        </p:txBody>
      </p:sp>
      <p:sp>
        <p:nvSpPr>
          <p:cNvPr id="928" name="Google Shape;928;p51"/>
          <p:cNvSpPr/>
          <p:nvPr/>
        </p:nvSpPr>
        <p:spPr>
          <a:xfrm>
            <a:off x="10500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 name="Google Shape;929;p51"/>
          <p:cNvCxnSpPr/>
          <p:nvPr/>
        </p:nvCxnSpPr>
        <p:spPr>
          <a:xfrm rot="10800000">
            <a:off x="1354800" y="25365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30" name="Google Shape;930;p51" descr="flat,800x800,075,t.jpg"/>
          <p:cNvPicPr preferRelativeResize="0"/>
          <p:nvPr/>
        </p:nvPicPr>
        <p:blipFill>
          <a:blip r:embed="rId3">
            <a:alphaModFix/>
          </a:blip>
          <a:stretch>
            <a:fillRect/>
          </a:stretch>
        </p:blipFill>
        <p:spPr>
          <a:xfrm rot="5400000">
            <a:off x="1888200" y="2133600"/>
            <a:ext cx="381000" cy="401112"/>
          </a:xfrm>
          <a:prstGeom prst="rect">
            <a:avLst/>
          </a:prstGeom>
          <a:noFill/>
          <a:ln w="9525" cap="flat" cmpd="sng">
            <a:solidFill>
              <a:srgbClr val="000000"/>
            </a:solidFill>
            <a:prstDash val="solid"/>
            <a:round/>
            <a:headEnd type="none" w="sm" len="sm"/>
            <a:tailEnd type="none" w="sm" len="sm"/>
          </a:ln>
        </p:spPr>
      </p:pic>
      <p:sp>
        <p:nvSpPr>
          <p:cNvPr id="931" name="Google Shape;931;p51"/>
          <p:cNvSpPr/>
          <p:nvPr/>
        </p:nvSpPr>
        <p:spPr>
          <a:xfrm>
            <a:off x="15834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2" name="Google Shape;932;p51"/>
          <p:cNvCxnSpPr/>
          <p:nvPr/>
        </p:nvCxnSpPr>
        <p:spPr>
          <a:xfrm rot="10800000">
            <a:off x="1888200" y="2536500"/>
            <a:ext cx="0" cy="435300"/>
          </a:xfrm>
          <a:prstGeom prst="straightConnector1">
            <a:avLst/>
          </a:prstGeom>
          <a:noFill/>
          <a:ln w="19050" cap="flat" cmpd="sng">
            <a:solidFill>
              <a:schemeClr val="dk2"/>
            </a:solidFill>
            <a:prstDash val="solid"/>
            <a:round/>
            <a:headEnd type="none" w="med" len="med"/>
            <a:tailEnd type="triangle" w="med" len="med"/>
          </a:ln>
        </p:spPr>
      </p:cxnSp>
      <p:cxnSp>
        <p:nvCxnSpPr>
          <p:cNvPr id="933" name="Google Shape;933;p51"/>
          <p:cNvCxnSpPr/>
          <p:nvPr/>
        </p:nvCxnSpPr>
        <p:spPr>
          <a:xfrm>
            <a:off x="21168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34" name="Google Shape;934;p51"/>
          <p:cNvCxnSpPr/>
          <p:nvPr/>
        </p:nvCxnSpPr>
        <p:spPr>
          <a:xfrm>
            <a:off x="2650200" y="3429000"/>
            <a:ext cx="0" cy="533400"/>
          </a:xfrm>
          <a:prstGeom prst="straightConnector1">
            <a:avLst/>
          </a:prstGeom>
          <a:noFill/>
          <a:ln w="19050" cap="flat" cmpd="sng">
            <a:solidFill>
              <a:schemeClr val="dk2"/>
            </a:solidFill>
            <a:prstDash val="dash"/>
            <a:round/>
            <a:headEnd type="none" w="med" len="med"/>
            <a:tailEnd type="none" w="med" len="med"/>
          </a:ln>
        </p:spPr>
      </p:cxnSp>
      <p:pic>
        <p:nvPicPr>
          <p:cNvPr id="935" name="Google Shape;935;p51" descr="flat,800x800,075,t.jpg"/>
          <p:cNvPicPr preferRelativeResize="0"/>
          <p:nvPr/>
        </p:nvPicPr>
        <p:blipFill>
          <a:blip r:embed="rId3">
            <a:alphaModFix/>
          </a:blip>
          <a:stretch>
            <a:fillRect/>
          </a:stretch>
        </p:blipFill>
        <p:spPr>
          <a:xfrm rot="10800000">
            <a:off x="2895600" y="2133600"/>
            <a:ext cx="381000" cy="401112"/>
          </a:xfrm>
          <a:prstGeom prst="rect">
            <a:avLst/>
          </a:prstGeom>
          <a:noFill/>
          <a:ln w="9525" cap="flat" cmpd="sng">
            <a:solidFill>
              <a:srgbClr val="000000"/>
            </a:solidFill>
            <a:prstDash val="solid"/>
            <a:round/>
            <a:headEnd type="none" w="sm" len="sm"/>
            <a:tailEnd type="none" w="sm" len="sm"/>
          </a:ln>
        </p:spPr>
      </p:pic>
      <p:sp>
        <p:nvSpPr>
          <p:cNvPr id="936" name="Google Shape;936;p51"/>
          <p:cNvSpPr/>
          <p:nvPr/>
        </p:nvSpPr>
        <p:spPr>
          <a:xfrm>
            <a:off x="2116800" y="2971800"/>
            <a:ext cx="8550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 name="Google Shape;937;p51"/>
          <p:cNvCxnSpPr/>
          <p:nvPr/>
        </p:nvCxnSpPr>
        <p:spPr>
          <a:xfrm rot="10800000">
            <a:off x="2971800" y="25365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38" name="Google Shape;938;p51" descr="flat,800x800,075,t.jpg"/>
          <p:cNvPicPr preferRelativeResize="0"/>
          <p:nvPr/>
        </p:nvPicPr>
        <p:blipFill>
          <a:blip r:embed="rId3">
            <a:alphaModFix/>
          </a:blip>
          <a:stretch>
            <a:fillRect/>
          </a:stretch>
        </p:blipFill>
        <p:spPr>
          <a:xfrm rot="-5400000">
            <a:off x="3352800" y="2133600"/>
            <a:ext cx="381000" cy="401112"/>
          </a:xfrm>
          <a:prstGeom prst="rect">
            <a:avLst/>
          </a:prstGeom>
          <a:noFill/>
          <a:ln w="9525" cap="flat" cmpd="sng">
            <a:solidFill>
              <a:srgbClr val="000000"/>
            </a:solidFill>
            <a:prstDash val="solid"/>
            <a:round/>
            <a:headEnd type="none" w="sm" len="sm"/>
            <a:tailEnd type="none" w="sm" len="sm"/>
          </a:ln>
        </p:spPr>
      </p:pic>
      <p:sp>
        <p:nvSpPr>
          <p:cNvPr id="939" name="Google Shape;939;p51"/>
          <p:cNvSpPr/>
          <p:nvPr/>
        </p:nvSpPr>
        <p:spPr>
          <a:xfrm>
            <a:off x="30480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51"/>
          <p:cNvCxnSpPr/>
          <p:nvPr/>
        </p:nvCxnSpPr>
        <p:spPr>
          <a:xfrm rot="10800000">
            <a:off x="3352800" y="2536500"/>
            <a:ext cx="0" cy="435300"/>
          </a:xfrm>
          <a:prstGeom prst="straightConnector1">
            <a:avLst/>
          </a:prstGeom>
          <a:noFill/>
          <a:ln w="19050" cap="flat" cmpd="sng">
            <a:solidFill>
              <a:schemeClr val="dk2"/>
            </a:solidFill>
            <a:prstDash val="solid"/>
            <a:round/>
            <a:headEnd type="none" w="med" len="med"/>
            <a:tailEnd type="triangle" w="med" len="med"/>
          </a:ln>
        </p:spPr>
      </p:cxnSp>
      <p:sp>
        <p:nvSpPr>
          <p:cNvPr id="941" name="Google Shape;941;p51"/>
          <p:cNvSpPr/>
          <p:nvPr/>
        </p:nvSpPr>
        <p:spPr>
          <a:xfrm>
            <a:off x="4114800" y="4213500"/>
            <a:ext cx="1524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txBox="1"/>
          <p:nvPr/>
        </p:nvSpPr>
        <p:spPr>
          <a:xfrm>
            <a:off x="4226875" y="4093350"/>
            <a:ext cx="2935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 time spent to render the frame</a:t>
            </a:r>
            <a:endParaRPr i="1">
              <a:latin typeface="Droid Serif"/>
              <a:ea typeface="Droid Serif"/>
              <a:cs typeface="Droid Serif"/>
              <a:sym typeface="Droid Serif"/>
            </a:endParaRPr>
          </a:p>
        </p:txBody>
      </p:sp>
      <p:sp>
        <p:nvSpPr>
          <p:cNvPr id="943" name="Google Shape;943;p51"/>
          <p:cNvSpPr txBox="1"/>
          <p:nvPr/>
        </p:nvSpPr>
        <p:spPr>
          <a:xfrm>
            <a:off x="4876800" y="1981200"/>
            <a:ext cx="3505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Below 60 frames per second,</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scrolling and animations look "</a:t>
            </a:r>
            <a:r>
              <a:rPr lang="en" b="1" i="1">
                <a:latin typeface="Droid Serif"/>
                <a:ea typeface="Droid Serif"/>
                <a:cs typeface="Droid Serif"/>
                <a:sym typeface="Droid Serif"/>
              </a:rPr>
              <a:t>janky</a:t>
            </a:r>
            <a:r>
              <a:rPr lang="en" i="1">
                <a:latin typeface="Droid Serif"/>
                <a:ea typeface="Droid Serif"/>
                <a:cs typeface="Droid Serif"/>
                <a:sym typeface="Droid Serif"/>
              </a:rPr>
              <a:t>".</a:t>
            </a:r>
            <a:endParaRPr i="1">
              <a:latin typeface="Droid Serif"/>
              <a:ea typeface="Droid Serif"/>
              <a:cs typeface="Droid Serif"/>
              <a:sym typeface="Droid Serif"/>
            </a:endParaRPr>
          </a:p>
        </p:txBody>
      </p:sp>
      <p:cxnSp>
        <p:nvCxnSpPr>
          <p:cNvPr id="944" name="Google Shape;944;p51"/>
          <p:cNvCxnSpPr/>
          <p:nvPr/>
        </p:nvCxnSpPr>
        <p:spPr>
          <a:xfrm>
            <a:off x="3200400" y="3429000"/>
            <a:ext cx="0" cy="533400"/>
          </a:xfrm>
          <a:prstGeom prst="straightConnector1">
            <a:avLst/>
          </a:prstGeom>
          <a:noFill/>
          <a:ln w="19050" cap="flat" cmpd="sng">
            <a:solidFill>
              <a:schemeClr val="dk2"/>
            </a:solidFill>
            <a:prstDash val="dash"/>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5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invalidation</a:t>
            </a:r>
            <a:endParaRPr sz="3600" b="1">
              <a:solidFill>
                <a:srgbClr val="434343"/>
              </a:solidFill>
              <a:latin typeface="Droid Sans"/>
              <a:ea typeface="Droid Sans"/>
              <a:cs typeface="Droid Sans"/>
              <a:sym typeface="Droid Sans"/>
            </a:endParaRPr>
          </a:p>
        </p:txBody>
      </p:sp>
      <p:sp>
        <p:nvSpPr>
          <p:cNvPr id="951" name="Google Shape;951;p52"/>
          <p:cNvSpPr txBox="1"/>
          <p:nvPr/>
        </p:nvSpPr>
        <p:spPr>
          <a:xfrm>
            <a:off x="609600" y="1143000"/>
            <a:ext cx="7696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latin typeface="Droid Serif"/>
                <a:ea typeface="Droid Serif"/>
                <a:cs typeface="Droid Serif"/>
                <a:sym typeface="Droid Serif"/>
              </a:rPr>
              <a:t>Each pipeline stage tracks granular asynchronous </a:t>
            </a:r>
            <a:r>
              <a:rPr lang="en" sz="1800" b="1" i="1" dirty="0">
                <a:latin typeface="Droid Serif"/>
                <a:ea typeface="Droid Serif"/>
                <a:cs typeface="Droid Serif"/>
                <a:sym typeface="Droid Serif"/>
              </a:rPr>
              <a:t>invalidations</a:t>
            </a:r>
            <a:r>
              <a:rPr lang="en" sz="1800" i="1" dirty="0">
                <a:latin typeface="Droid Serif"/>
                <a:ea typeface="Droid Serif"/>
                <a:cs typeface="Droid Serif"/>
                <a:sym typeface="Droid Serif"/>
              </a:rPr>
              <a:t>.</a:t>
            </a:r>
            <a:endParaRPr sz="1800" i="1" dirty="0">
              <a:latin typeface="Droid Serif"/>
              <a:ea typeface="Droid Serif"/>
              <a:cs typeface="Droid Serif"/>
              <a:sym typeface="Droid Serif"/>
            </a:endParaRPr>
          </a:p>
        </p:txBody>
      </p:sp>
      <p:sp>
        <p:nvSpPr>
          <p:cNvPr id="952" name="Google Shape;952;p52"/>
          <p:cNvSpPr txBox="1"/>
          <p:nvPr/>
        </p:nvSpPr>
        <p:spPr>
          <a:xfrm>
            <a:off x="1284475" y="1828025"/>
            <a:ext cx="36798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Node::</a:t>
            </a:r>
            <a:r>
              <a:rPr lang="en" b="1">
                <a:latin typeface="Consolas"/>
                <a:ea typeface="Consolas"/>
                <a:cs typeface="Consolas"/>
                <a:sym typeface="Consolas"/>
              </a:rPr>
              <a:t>SetNeedsStyleRecalc</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3" name="Google Shape;953;p52"/>
          <p:cNvSpPr txBox="1"/>
          <p:nvPr/>
        </p:nvSpPr>
        <p:spPr>
          <a:xfrm>
            <a:off x="5628475" y="18280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54" name="Google Shape;954;p52"/>
          <p:cNvSpPr txBox="1"/>
          <p:nvPr/>
        </p:nvSpPr>
        <p:spPr>
          <a:xfrm>
            <a:off x="1284475" y="2361425"/>
            <a:ext cx="36798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LayoutObject::</a:t>
            </a:r>
            <a:r>
              <a:rPr lang="en" b="1">
                <a:latin typeface="Consolas"/>
                <a:ea typeface="Consolas"/>
                <a:cs typeface="Consolas"/>
                <a:sym typeface="Consolas"/>
              </a:rPr>
              <a:t>SetNeedsLayout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5" name="Google Shape;955;p52"/>
          <p:cNvSpPr txBox="1"/>
          <p:nvPr/>
        </p:nvSpPr>
        <p:spPr>
          <a:xfrm>
            <a:off x="1284475" y="2894825"/>
            <a:ext cx="3679800" cy="381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PaintInvalidator::</a:t>
            </a:r>
            <a:r>
              <a:rPr lang="en" b="1">
                <a:latin typeface="Consolas"/>
                <a:ea typeface="Consolas"/>
                <a:cs typeface="Consolas"/>
                <a:sym typeface="Consolas"/>
              </a:rPr>
              <a:t>InvalidatePaint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6" name="Google Shape;956;p52"/>
          <p:cNvSpPr txBox="1"/>
          <p:nvPr/>
        </p:nvSpPr>
        <p:spPr>
          <a:xfrm>
            <a:off x="1284475" y="3428225"/>
            <a:ext cx="3679800" cy="3810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RasterInvalidator</a:t>
            </a:r>
            <a:r>
              <a:rPr lang="en">
                <a:latin typeface="Consolas"/>
                <a:ea typeface="Consolas"/>
                <a:cs typeface="Consolas"/>
                <a:sym typeface="Consolas"/>
              </a:rPr>
              <a:t>::Generate()</a:t>
            </a:r>
            <a:endParaRPr b="1">
              <a:solidFill>
                <a:srgbClr val="0000FF"/>
              </a:solidFill>
              <a:latin typeface="Consolas"/>
              <a:ea typeface="Consolas"/>
              <a:cs typeface="Consolas"/>
              <a:sym typeface="Consolas"/>
            </a:endParaRPr>
          </a:p>
        </p:txBody>
      </p:sp>
      <p:sp>
        <p:nvSpPr>
          <p:cNvPr id="957" name="Google Shape;957;p52"/>
          <p:cNvSpPr txBox="1"/>
          <p:nvPr/>
        </p:nvSpPr>
        <p:spPr>
          <a:xfrm>
            <a:off x="5628475" y="23614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58" name="Google Shape;958;p52"/>
          <p:cNvSpPr txBox="1"/>
          <p:nvPr/>
        </p:nvSpPr>
        <p:spPr>
          <a:xfrm>
            <a:off x="5628475" y="28948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59" name="Google Shape;959;p52"/>
          <p:cNvSpPr txBox="1"/>
          <p:nvPr/>
        </p:nvSpPr>
        <p:spPr>
          <a:xfrm>
            <a:off x="5628475" y="34282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cxnSp>
        <p:nvCxnSpPr>
          <p:cNvPr id="960" name="Google Shape;960;p52"/>
          <p:cNvCxnSpPr/>
          <p:nvPr/>
        </p:nvCxnSpPr>
        <p:spPr>
          <a:xfrm>
            <a:off x="4964275" y="20185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1" name="Google Shape;961;p52"/>
          <p:cNvCxnSpPr/>
          <p:nvPr/>
        </p:nvCxnSpPr>
        <p:spPr>
          <a:xfrm>
            <a:off x="4964275" y="25519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2" name="Google Shape;962;p52"/>
          <p:cNvCxnSpPr/>
          <p:nvPr/>
        </p:nvCxnSpPr>
        <p:spPr>
          <a:xfrm>
            <a:off x="4964275" y="30853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3" name="Google Shape;963;p52"/>
          <p:cNvCxnSpPr/>
          <p:nvPr/>
        </p:nvCxnSpPr>
        <p:spPr>
          <a:xfrm>
            <a:off x="4964275" y="3618725"/>
            <a:ext cx="664200" cy="0"/>
          </a:xfrm>
          <a:prstGeom prst="straightConnector1">
            <a:avLst/>
          </a:prstGeom>
          <a:noFill/>
          <a:ln w="19050" cap="flat" cmpd="sng">
            <a:solidFill>
              <a:schemeClr val="dk2"/>
            </a:solidFill>
            <a:prstDash val="dash"/>
            <a:round/>
            <a:headEnd type="none" w="med" len="med"/>
            <a:tailEnd type="triangle" w="med" len="med"/>
          </a:ln>
        </p:spPr>
      </p:cxnSp>
      <p:sp>
        <p:nvSpPr>
          <p:cNvPr id="964" name="Google Shape;964;p52"/>
          <p:cNvSpPr txBox="1"/>
          <p:nvPr/>
        </p:nvSpPr>
        <p:spPr>
          <a:xfrm>
            <a:off x="1284475" y="4152125"/>
            <a:ext cx="5001600" cy="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Outputs are reused from previous frames when possible.</a:t>
            </a:r>
            <a:endParaRPr i="1">
              <a:latin typeface="Droid Serif"/>
              <a:ea typeface="Droid Serif"/>
              <a:cs typeface="Droid Serif"/>
              <a:sym typeface="Droid Serif"/>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5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invalidation style</a:t>
            </a:r>
            <a:endParaRPr sz="3600" b="1" dirty="0">
              <a:solidFill>
                <a:srgbClr val="434343"/>
              </a:solidFill>
              <a:latin typeface="Droid Sans"/>
              <a:ea typeface="Droid Sans"/>
              <a:cs typeface="Droid Sans"/>
              <a:sym typeface="Droid Sans"/>
            </a:endParaRPr>
          </a:p>
        </p:txBody>
      </p:sp>
    </p:spTree>
    <p:extLst>
      <p:ext uri="{BB962C8B-B14F-4D97-AF65-F5344CB8AC3E}">
        <p14:creationId xmlns:p14="http://schemas.microsoft.com/office/powerpoint/2010/main" val="993066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3"/>
          <p:cNvSpPr/>
          <p:nvPr/>
        </p:nvSpPr>
        <p:spPr>
          <a:xfrm>
            <a:off x="3265050" y="2552175"/>
            <a:ext cx="1451100" cy="819300"/>
          </a:xfrm>
          <a:prstGeom prst="rightArrow">
            <a:avLst>
              <a:gd name="adj1" fmla="val 50000"/>
              <a:gd name="adj2" fmla="val 50000"/>
            </a:avLst>
          </a:prstGeom>
          <a:solidFill>
            <a:srgbClr val="FFF2CC"/>
          </a:solid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repaint</a:t>
            </a:r>
            <a:endParaRPr sz="3600" b="1">
              <a:solidFill>
                <a:srgbClr val="434343"/>
              </a:solidFill>
              <a:latin typeface="Droid Sans"/>
              <a:ea typeface="Droid Sans"/>
              <a:cs typeface="Droid Sans"/>
              <a:sym typeface="Droid Sans"/>
            </a:endParaRPr>
          </a:p>
        </p:txBody>
      </p:sp>
      <p:sp>
        <p:nvSpPr>
          <p:cNvPr id="972" name="Google Shape;972;p53"/>
          <p:cNvSpPr txBox="1"/>
          <p:nvPr/>
        </p:nvSpPr>
        <p:spPr>
          <a:xfrm>
            <a:off x="641850" y="1205213"/>
            <a:ext cx="7291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 raster remain expensive if a large region is transformed…</a:t>
            </a:r>
            <a:endParaRPr sz="1800" i="1">
              <a:latin typeface="Droid Serif"/>
              <a:ea typeface="Droid Serif"/>
              <a:cs typeface="Droid Serif"/>
              <a:sym typeface="Droid Serif"/>
            </a:endParaRPr>
          </a:p>
        </p:txBody>
      </p:sp>
      <p:pic>
        <p:nvPicPr>
          <p:cNvPr id="973" name="Google Shape;973;p53" descr="Screen Shot 2017-10-16 at 6.20.36 PM.png"/>
          <p:cNvPicPr preferRelativeResize="0"/>
          <p:nvPr/>
        </p:nvPicPr>
        <p:blipFill rotWithShape="1">
          <a:blip r:embed="rId3">
            <a:alphaModFix/>
          </a:blip>
          <a:srcRect b="19987"/>
          <a:stretch/>
        </p:blipFill>
        <p:spPr>
          <a:xfrm>
            <a:off x="1611575" y="2235550"/>
            <a:ext cx="1653475" cy="1452550"/>
          </a:xfrm>
          <a:prstGeom prst="rect">
            <a:avLst/>
          </a:prstGeom>
          <a:noFill/>
          <a:ln w="19050" cap="flat" cmpd="sng">
            <a:solidFill>
              <a:srgbClr val="666666"/>
            </a:solidFill>
            <a:prstDash val="solid"/>
            <a:round/>
            <a:headEnd type="none" w="sm" len="sm"/>
            <a:tailEnd type="none" w="sm" len="sm"/>
          </a:ln>
        </p:spPr>
      </p:pic>
      <p:pic>
        <p:nvPicPr>
          <p:cNvPr id="974" name="Google Shape;974;p53" descr="Screen Shot 2017-10-16 at 6.20.36 PM.png"/>
          <p:cNvPicPr preferRelativeResize="0"/>
          <p:nvPr/>
        </p:nvPicPr>
        <p:blipFill rotWithShape="1">
          <a:blip r:embed="rId3">
            <a:alphaModFix/>
          </a:blip>
          <a:srcRect t="22069"/>
          <a:stretch/>
        </p:blipFill>
        <p:spPr>
          <a:xfrm>
            <a:off x="4634025" y="2254475"/>
            <a:ext cx="1653475" cy="1414700"/>
          </a:xfrm>
          <a:prstGeom prst="rect">
            <a:avLst/>
          </a:prstGeom>
          <a:noFill/>
          <a:ln w="19050" cap="flat" cmpd="sng">
            <a:solidFill>
              <a:srgbClr val="666666"/>
            </a:solidFill>
            <a:prstDash val="solid"/>
            <a:round/>
            <a:headEnd type="none" w="sm" len="sm"/>
            <a:tailEnd type="none" w="sm" len="sm"/>
          </a:ln>
        </p:spPr>
      </p:pic>
      <p:pic>
        <p:nvPicPr>
          <p:cNvPr id="975" name="Google Shape;975;p53" descr="vertical_scroll.png"/>
          <p:cNvPicPr preferRelativeResize="0"/>
          <p:nvPr/>
        </p:nvPicPr>
        <p:blipFill>
          <a:blip r:embed="rId4">
            <a:alphaModFix/>
          </a:blip>
          <a:stretch>
            <a:fillRect/>
          </a:stretch>
        </p:blipFill>
        <p:spPr>
          <a:xfrm>
            <a:off x="3512100" y="2580825"/>
            <a:ext cx="761999" cy="762001"/>
          </a:xfrm>
          <a:prstGeom prst="rect">
            <a:avLst/>
          </a:prstGeom>
          <a:noFill/>
          <a:ln>
            <a:noFill/>
          </a:ln>
        </p:spPr>
      </p:pic>
      <p:sp>
        <p:nvSpPr>
          <p:cNvPr id="976" name="Google Shape;976;p53"/>
          <p:cNvSpPr txBox="1"/>
          <p:nvPr/>
        </p:nvSpPr>
        <p:spPr>
          <a:xfrm>
            <a:off x="3479850" y="2415725"/>
            <a:ext cx="7620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977" name="Google Shape;977;p53"/>
          <p:cNvSpPr/>
          <p:nvPr/>
        </p:nvSpPr>
        <p:spPr>
          <a:xfrm>
            <a:off x="4635575" y="2241225"/>
            <a:ext cx="1653600" cy="1452600"/>
          </a:xfrm>
          <a:prstGeom prst="rect">
            <a:avLst/>
          </a:prstGeom>
          <a:solidFill>
            <a:srgbClr val="82E4F4">
              <a:alpha val="2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txBox="1"/>
          <p:nvPr/>
        </p:nvSpPr>
        <p:spPr>
          <a:xfrm>
            <a:off x="4026425" y="3693825"/>
            <a:ext cx="23907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all the pixels changed!</a:t>
            </a:r>
            <a:endParaRPr i="1">
              <a:latin typeface="Droid Serif"/>
              <a:ea typeface="Droid Serif"/>
              <a:cs typeface="Droid Serif"/>
              <a:sym typeface="Droid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4"/>
          <p:cNvSpPr/>
          <p:nvPr/>
        </p:nvSpPr>
        <p:spPr>
          <a:xfrm>
            <a:off x="6238338" y="1795775"/>
            <a:ext cx="457218" cy="381024"/>
          </a:xfrm>
          <a:prstGeom prst="irregularSeal2">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54" descr="latest"/>
          <p:cNvPicPr preferRelativeResize="0"/>
          <p:nvPr/>
        </p:nvPicPr>
        <p:blipFill>
          <a:blip r:embed="rId3">
            <a:alphaModFix/>
          </a:blip>
          <a:stretch>
            <a:fillRect/>
          </a:stretch>
        </p:blipFill>
        <p:spPr>
          <a:xfrm>
            <a:off x="685800" y="2438401"/>
            <a:ext cx="1041634" cy="685799"/>
          </a:xfrm>
          <a:prstGeom prst="rect">
            <a:avLst/>
          </a:prstGeom>
          <a:noFill/>
          <a:ln>
            <a:noFill/>
          </a:ln>
        </p:spPr>
      </p:pic>
      <p:sp>
        <p:nvSpPr>
          <p:cNvPr id="985" name="Google Shape;985;p5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jank</a:t>
            </a:r>
            <a:endParaRPr sz="3600" b="1">
              <a:solidFill>
                <a:srgbClr val="434343"/>
              </a:solidFill>
              <a:latin typeface="Droid Sans"/>
              <a:ea typeface="Droid Sans"/>
              <a:cs typeface="Droid Sans"/>
              <a:sym typeface="Droid Sans"/>
            </a:endParaRPr>
          </a:p>
        </p:txBody>
      </p:sp>
      <p:sp>
        <p:nvSpPr>
          <p:cNvPr id="987" name="Google Shape;987;p54"/>
          <p:cNvSpPr txBox="1"/>
          <p:nvPr/>
        </p:nvSpPr>
        <p:spPr>
          <a:xfrm>
            <a:off x="609600" y="1143000"/>
            <a:ext cx="7010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 and anything on the </a:t>
            </a:r>
            <a:r>
              <a:rPr lang="en" sz="1800" b="1" i="1">
                <a:latin typeface="Droid Serif"/>
                <a:ea typeface="Droid Serif"/>
                <a:cs typeface="Droid Serif"/>
                <a:sym typeface="Droid Serif"/>
              </a:rPr>
              <a:t>main thread</a:t>
            </a:r>
            <a:r>
              <a:rPr lang="en" sz="1800" i="1">
                <a:latin typeface="Droid Serif"/>
                <a:ea typeface="Droid Serif"/>
                <a:cs typeface="Droid Serif"/>
                <a:sym typeface="Droid Serif"/>
              </a:rPr>
              <a:t> competes with JavaScript.</a:t>
            </a:r>
            <a:endParaRPr sz="1800" i="1">
              <a:latin typeface="Droid Serif"/>
              <a:ea typeface="Droid Serif"/>
              <a:cs typeface="Droid Serif"/>
              <a:sym typeface="Droid Serif"/>
            </a:endParaRPr>
          </a:p>
        </p:txBody>
      </p:sp>
      <p:sp>
        <p:nvSpPr>
          <p:cNvPr id="988" name="Google Shape;988;p54"/>
          <p:cNvSpPr txBox="1"/>
          <p:nvPr/>
        </p:nvSpPr>
        <p:spPr>
          <a:xfrm>
            <a:off x="2286000" y="3581400"/>
            <a:ext cx="4429500" cy="10668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mineSomeBitcoins();</a:t>
            </a:r>
            <a:r>
              <a:rPr lang="en" sz="1800">
                <a:solidFill>
                  <a:srgbClr val="38761D"/>
                </a:solidFill>
                <a:latin typeface="Consolas"/>
                <a:ea typeface="Consolas"/>
                <a:cs typeface="Consolas"/>
                <a:sym typeface="Consolas"/>
              </a:rPr>
              <a:t> // why not?</a:t>
            </a:r>
            <a:endParaRPr sz="1800">
              <a:solidFill>
                <a:srgbClr val="38761D"/>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p:txBody>
      </p:sp>
      <p:pic>
        <p:nvPicPr>
          <p:cNvPr id="989" name="Google Shape;989;p54" descr="flat,800x800,075,t.jpg"/>
          <p:cNvPicPr preferRelativeResize="0"/>
          <p:nvPr/>
        </p:nvPicPr>
        <p:blipFill>
          <a:blip r:embed="rId4">
            <a:alphaModFix/>
          </a:blip>
          <a:stretch>
            <a:fillRect/>
          </a:stretch>
        </p:blipFill>
        <p:spPr>
          <a:xfrm>
            <a:off x="2116800" y="1905000"/>
            <a:ext cx="381000" cy="401112"/>
          </a:xfrm>
          <a:prstGeom prst="rect">
            <a:avLst/>
          </a:prstGeom>
          <a:noFill/>
          <a:ln w="9525" cap="flat" cmpd="sng">
            <a:solidFill>
              <a:srgbClr val="000000"/>
            </a:solidFill>
            <a:prstDash val="solid"/>
            <a:round/>
            <a:headEnd type="none" w="sm" len="sm"/>
            <a:tailEnd type="none" w="sm" len="sm"/>
          </a:ln>
        </p:spPr>
      </p:pic>
      <p:cxnSp>
        <p:nvCxnSpPr>
          <p:cNvPr id="990" name="Google Shape;990;p54"/>
          <p:cNvCxnSpPr/>
          <p:nvPr/>
        </p:nvCxnSpPr>
        <p:spPr>
          <a:xfrm>
            <a:off x="1828800" y="3200400"/>
            <a:ext cx="5562600" cy="0"/>
          </a:xfrm>
          <a:prstGeom prst="straightConnector1">
            <a:avLst/>
          </a:prstGeom>
          <a:noFill/>
          <a:ln w="28575" cap="flat" cmpd="sng">
            <a:solidFill>
              <a:schemeClr val="dk2"/>
            </a:solidFill>
            <a:prstDash val="solid"/>
            <a:round/>
            <a:headEnd type="none" w="med" len="med"/>
            <a:tailEnd type="triangle" w="med" len="med"/>
          </a:ln>
        </p:spPr>
      </p:cxnSp>
      <p:sp>
        <p:nvSpPr>
          <p:cNvPr id="991" name="Google Shape;991;p54"/>
          <p:cNvSpPr txBox="1"/>
          <p:nvPr/>
        </p:nvSpPr>
        <p:spPr>
          <a:xfrm>
            <a:off x="7467600" y="297180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time</a:t>
            </a:r>
            <a:endParaRPr b="1" i="1">
              <a:latin typeface="Droid Serif"/>
              <a:ea typeface="Droid Serif"/>
              <a:cs typeface="Droid Serif"/>
              <a:sym typeface="Droid Serif"/>
            </a:endParaRPr>
          </a:p>
        </p:txBody>
      </p:sp>
      <p:sp>
        <p:nvSpPr>
          <p:cNvPr id="992" name="Google Shape;992;p54"/>
          <p:cNvSpPr/>
          <p:nvPr/>
        </p:nvSpPr>
        <p:spPr>
          <a:xfrm>
            <a:off x="1812000"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3" name="Google Shape;993;p54"/>
          <p:cNvCxnSpPr/>
          <p:nvPr/>
        </p:nvCxnSpPr>
        <p:spPr>
          <a:xfrm rot="10800000">
            <a:off x="2116800" y="23079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94" name="Google Shape;994;p54" descr="flat,800x800,075,t.jpg"/>
          <p:cNvPicPr preferRelativeResize="0"/>
          <p:nvPr/>
        </p:nvPicPr>
        <p:blipFill>
          <a:blip r:embed="rId4">
            <a:alphaModFix/>
          </a:blip>
          <a:stretch>
            <a:fillRect/>
          </a:stretch>
        </p:blipFill>
        <p:spPr>
          <a:xfrm rot="5400000">
            <a:off x="2650200" y="1905000"/>
            <a:ext cx="381000" cy="401112"/>
          </a:xfrm>
          <a:prstGeom prst="rect">
            <a:avLst/>
          </a:prstGeom>
          <a:noFill/>
          <a:ln w="9525" cap="flat" cmpd="sng">
            <a:solidFill>
              <a:srgbClr val="000000"/>
            </a:solidFill>
            <a:prstDash val="solid"/>
            <a:round/>
            <a:headEnd type="none" w="sm" len="sm"/>
            <a:tailEnd type="none" w="sm" len="sm"/>
          </a:ln>
        </p:spPr>
      </p:pic>
      <p:sp>
        <p:nvSpPr>
          <p:cNvPr id="995" name="Google Shape;995;p54"/>
          <p:cNvSpPr/>
          <p:nvPr/>
        </p:nvSpPr>
        <p:spPr>
          <a:xfrm>
            <a:off x="2345400"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54"/>
          <p:cNvCxnSpPr/>
          <p:nvPr/>
        </p:nvCxnSpPr>
        <p:spPr>
          <a:xfrm rot="10800000">
            <a:off x="2650200" y="23079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97" name="Google Shape;997;p54" descr="flat,800x800,075,t.jpg"/>
          <p:cNvPicPr preferRelativeResize="0"/>
          <p:nvPr/>
        </p:nvPicPr>
        <p:blipFill>
          <a:blip r:embed="rId4">
            <a:alphaModFix/>
          </a:blip>
          <a:stretch>
            <a:fillRect/>
          </a:stretch>
        </p:blipFill>
        <p:spPr>
          <a:xfrm rot="-5400000">
            <a:off x="6619344" y="1905000"/>
            <a:ext cx="381000" cy="401112"/>
          </a:xfrm>
          <a:prstGeom prst="rect">
            <a:avLst/>
          </a:prstGeom>
          <a:noFill/>
          <a:ln w="9525" cap="flat" cmpd="sng">
            <a:solidFill>
              <a:srgbClr val="000000"/>
            </a:solidFill>
            <a:prstDash val="solid"/>
            <a:round/>
            <a:headEnd type="none" w="sm" len="sm"/>
            <a:tailEnd type="none" w="sm" len="sm"/>
          </a:ln>
        </p:spPr>
      </p:pic>
      <p:sp>
        <p:nvSpPr>
          <p:cNvPr id="998" name="Google Shape;998;p54"/>
          <p:cNvSpPr/>
          <p:nvPr/>
        </p:nvSpPr>
        <p:spPr>
          <a:xfrm>
            <a:off x="6314544"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 name="Google Shape;999;p54"/>
          <p:cNvCxnSpPr/>
          <p:nvPr/>
        </p:nvCxnSpPr>
        <p:spPr>
          <a:xfrm rot="10800000">
            <a:off x="6619344" y="2307900"/>
            <a:ext cx="0" cy="435300"/>
          </a:xfrm>
          <a:prstGeom prst="straightConnector1">
            <a:avLst/>
          </a:prstGeom>
          <a:noFill/>
          <a:ln w="19050" cap="flat" cmpd="sng">
            <a:solidFill>
              <a:schemeClr val="dk2"/>
            </a:solidFill>
            <a:prstDash val="solid"/>
            <a:round/>
            <a:headEnd type="none" w="med" len="med"/>
            <a:tailEnd type="triangle" w="med" len="med"/>
          </a:ln>
        </p:spPr>
      </p:cxnSp>
      <p:sp>
        <p:nvSpPr>
          <p:cNvPr id="1000" name="Google Shape;1000;p54"/>
          <p:cNvSpPr/>
          <p:nvPr/>
        </p:nvSpPr>
        <p:spPr>
          <a:xfrm>
            <a:off x="2743200" y="2743200"/>
            <a:ext cx="3505200" cy="152400"/>
          </a:xfrm>
          <a:prstGeom prst="rect">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 name="Google Shape;1001;p54"/>
          <p:cNvCxnSpPr/>
          <p:nvPr/>
        </p:nvCxnSpPr>
        <p:spPr>
          <a:xfrm rot="10800000">
            <a:off x="4119625" y="2950700"/>
            <a:ext cx="0" cy="1007700"/>
          </a:xfrm>
          <a:prstGeom prst="straightConnector1">
            <a:avLst/>
          </a:prstGeom>
          <a:noFill/>
          <a:ln w="19050" cap="flat" cmpd="sng">
            <a:solidFill>
              <a:schemeClr val="dk2"/>
            </a:solidFill>
            <a:prstDash val="solid"/>
            <a:round/>
            <a:headEnd type="none" w="med" len="med"/>
            <a:tailEnd type="triangle" w="med" len="med"/>
          </a:ln>
        </p:spPr>
      </p:cxnSp>
      <p:sp>
        <p:nvSpPr>
          <p:cNvPr id="1002" name="Google Shape;1002;p54"/>
          <p:cNvSpPr txBox="1"/>
          <p:nvPr/>
        </p:nvSpPr>
        <p:spPr>
          <a:xfrm rot="-1353">
            <a:off x="704694" y="253316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007" name="Google Shape;1007;p55"/>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08" name="Google Shape;1008;p5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enter: threaded compositing</a:t>
            </a:r>
            <a:endParaRPr sz="3600" b="1" dirty="0">
              <a:solidFill>
                <a:srgbClr val="434343"/>
              </a:solidFill>
              <a:latin typeface="Droid Sans"/>
              <a:ea typeface="Droid Sans"/>
              <a:cs typeface="Droid Sans"/>
              <a:sym typeface="Droid Sans"/>
            </a:endParaRPr>
          </a:p>
        </p:txBody>
      </p:sp>
      <p:sp>
        <p:nvSpPr>
          <p:cNvPr id="1010" name="Google Shape;1010;p55"/>
          <p:cNvSpPr txBox="1"/>
          <p:nvPr/>
        </p:nvSpPr>
        <p:spPr>
          <a:xfrm rot="3951468">
            <a:off x="7039780" y="2003958"/>
            <a:ext cx="2262822" cy="59891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sp>
        <p:nvSpPr>
          <p:cNvPr id="1011" name="Google Shape;1011;p55"/>
          <p:cNvSpPr txBox="1"/>
          <p:nvPr/>
        </p:nvSpPr>
        <p:spPr>
          <a:xfrm>
            <a:off x="442575" y="1226125"/>
            <a:ext cx="4964400" cy="139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Decompose the page into </a:t>
            </a:r>
            <a:r>
              <a:rPr lang="en" sz="1800" b="1" i="1">
                <a:latin typeface="Droid Serif"/>
                <a:ea typeface="Droid Serif"/>
                <a:cs typeface="Droid Serif"/>
                <a:sym typeface="Droid Serif"/>
              </a:rPr>
              <a:t>layers</a:t>
            </a:r>
            <a:endParaRPr sz="1800" i="1">
              <a:latin typeface="Droid Serif"/>
              <a:ea typeface="Droid Serif"/>
              <a:cs typeface="Droid Serif"/>
              <a:sym typeface="Droid Serif"/>
            </a:endParaRPr>
          </a:p>
          <a:p>
            <a:pPr marL="457200" lvl="0" indent="0" algn="l" rtl="0">
              <a:spcBef>
                <a:spcPts val="0"/>
              </a:spcBef>
              <a:spcAft>
                <a:spcPts val="0"/>
              </a:spcAft>
              <a:buNone/>
            </a:pPr>
            <a:r>
              <a:rPr lang="en" sz="1800" i="1">
                <a:latin typeface="Droid Serif"/>
                <a:ea typeface="Droid Serif"/>
                <a:cs typeface="Droid Serif"/>
                <a:sym typeface="Droid Serif"/>
              </a:rPr>
              <a:t>which raster independently.</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Combine the layers on another thread.</a:t>
            </a:r>
            <a:endParaRPr sz="1800" i="1">
              <a:latin typeface="Droid Serif"/>
              <a:ea typeface="Droid Serif"/>
              <a:cs typeface="Droid Serif"/>
              <a:sym typeface="Droid Serif"/>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56"/>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17" name="Google Shape;1017;p5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enter: threaded compositing</a:t>
            </a:r>
            <a:endParaRPr sz="3600" b="1">
              <a:solidFill>
                <a:srgbClr val="434343"/>
              </a:solidFill>
              <a:latin typeface="Droid Sans"/>
              <a:ea typeface="Droid Sans"/>
              <a:cs typeface="Droid Sans"/>
              <a:sym typeface="Droid Sans"/>
            </a:endParaRPr>
          </a:p>
        </p:txBody>
      </p:sp>
      <p:sp>
        <p:nvSpPr>
          <p:cNvPr id="1019" name="Google Shape;1019;p56"/>
          <p:cNvSpPr txBox="1"/>
          <p:nvPr/>
        </p:nvSpPr>
        <p:spPr>
          <a:xfrm rot="3951468">
            <a:off x="7039780" y="2003958"/>
            <a:ext cx="2262822" cy="59891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pic>
        <p:nvPicPr>
          <p:cNvPr id="1020" name="Google Shape;1020;p56" descr="latest"/>
          <p:cNvPicPr preferRelativeResize="0"/>
          <p:nvPr/>
        </p:nvPicPr>
        <p:blipFill>
          <a:blip r:embed="rId4">
            <a:alphaModFix/>
          </a:blip>
          <a:stretch>
            <a:fillRect/>
          </a:stretch>
        </p:blipFill>
        <p:spPr>
          <a:xfrm>
            <a:off x="547475" y="2842751"/>
            <a:ext cx="1041634" cy="685799"/>
          </a:xfrm>
          <a:prstGeom prst="rect">
            <a:avLst/>
          </a:prstGeom>
          <a:noFill/>
          <a:ln>
            <a:noFill/>
          </a:ln>
        </p:spPr>
      </p:pic>
      <p:sp>
        <p:nvSpPr>
          <p:cNvPr id="1021" name="Google Shape;1021;p56"/>
          <p:cNvSpPr txBox="1"/>
          <p:nvPr/>
        </p:nvSpPr>
        <p:spPr>
          <a:xfrm rot="-1353">
            <a:off x="566369" y="293751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022" name="Google Shape;1022;p56" descr="latest"/>
          <p:cNvPicPr preferRelativeResize="0"/>
          <p:nvPr/>
        </p:nvPicPr>
        <p:blipFill>
          <a:blip r:embed="rId4">
            <a:alphaModFix/>
          </a:blip>
          <a:stretch>
            <a:fillRect/>
          </a:stretch>
        </p:blipFill>
        <p:spPr>
          <a:xfrm>
            <a:off x="547475" y="3782426"/>
            <a:ext cx="1041634" cy="685799"/>
          </a:xfrm>
          <a:prstGeom prst="rect">
            <a:avLst/>
          </a:prstGeom>
          <a:noFill/>
          <a:ln>
            <a:noFill/>
          </a:ln>
        </p:spPr>
      </p:pic>
      <p:sp>
        <p:nvSpPr>
          <p:cNvPr id="1023" name="Google Shape;1023;p56"/>
          <p:cNvSpPr txBox="1"/>
          <p:nvPr/>
        </p:nvSpPr>
        <p:spPr>
          <a:xfrm rot="-1353">
            <a:off x="500075" y="3877301"/>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24" name="Google Shape;1024;p56"/>
          <p:cNvCxnSpPr/>
          <p:nvPr/>
        </p:nvCxnSpPr>
        <p:spPr>
          <a:xfrm>
            <a:off x="1589100" y="3409375"/>
            <a:ext cx="2629800" cy="0"/>
          </a:xfrm>
          <a:prstGeom prst="straightConnector1">
            <a:avLst/>
          </a:prstGeom>
          <a:noFill/>
          <a:ln w="28575" cap="flat" cmpd="sng">
            <a:solidFill>
              <a:schemeClr val="dk2"/>
            </a:solidFill>
            <a:prstDash val="solid"/>
            <a:round/>
            <a:headEnd type="none" w="med" len="med"/>
            <a:tailEnd type="triangle" w="med" len="med"/>
          </a:ln>
        </p:spPr>
      </p:cxnSp>
      <p:cxnSp>
        <p:nvCxnSpPr>
          <p:cNvPr id="1025" name="Google Shape;1025;p56"/>
          <p:cNvCxnSpPr/>
          <p:nvPr/>
        </p:nvCxnSpPr>
        <p:spPr>
          <a:xfrm rot="10800000" flipH="1">
            <a:off x="1566375" y="4369925"/>
            <a:ext cx="3184500" cy="900"/>
          </a:xfrm>
          <a:prstGeom prst="straightConnector1">
            <a:avLst/>
          </a:prstGeom>
          <a:noFill/>
          <a:ln w="28575" cap="flat" cmpd="sng">
            <a:solidFill>
              <a:schemeClr val="dk2"/>
            </a:solidFill>
            <a:prstDash val="solid"/>
            <a:round/>
            <a:headEnd type="none" w="med" len="med"/>
            <a:tailEnd type="triangle" w="med" len="med"/>
          </a:ln>
        </p:spPr>
      </p:cxnSp>
      <p:sp>
        <p:nvSpPr>
          <p:cNvPr id="1026" name="Google Shape;1026;p56"/>
          <p:cNvSpPr txBox="1"/>
          <p:nvPr/>
        </p:nvSpPr>
        <p:spPr>
          <a:xfrm>
            <a:off x="1589100" y="2937350"/>
            <a:ext cx="1276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build layers</a:t>
            </a:r>
            <a:endParaRPr b="1">
              <a:solidFill>
                <a:srgbClr val="0000FF"/>
              </a:solidFill>
              <a:latin typeface="Droid Sans"/>
              <a:ea typeface="Droid Sans"/>
              <a:cs typeface="Droid Sans"/>
              <a:sym typeface="Droid Sans"/>
            </a:endParaRPr>
          </a:p>
        </p:txBody>
      </p:sp>
      <p:sp>
        <p:nvSpPr>
          <p:cNvPr id="1027" name="Google Shape;1027;p56"/>
          <p:cNvSpPr txBox="1"/>
          <p:nvPr/>
        </p:nvSpPr>
        <p:spPr>
          <a:xfrm>
            <a:off x="3190638" y="3850375"/>
            <a:ext cx="12195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 layers</a:t>
            </a:r>
            <a:endParaRPr b="1">
              <a:solidFill>
                <a:srgbClr val="0000FF"/>
              </a:solidFill>
              <a:latin typeface="Droid Sans"/>
              <a:ea typeface="Droid Sans"/>
              <a:cs typeface="Droid Sans"/>
              <a:sym typeface="Droid Sans"/>
            </a:endParaRPr>
          </a:p>
        </p:txBody>
      </p:sp>
      <p:cxnSp>
        <p:nvCxnSpPr>
          <p:cNvPr id="1028" name="Google Shape;1028;p56"/>
          <p:cNvCxnSpPr/>
          <p:nvPr/>
        </p:nvCxnSpPr>
        <p:spPr>
          <a:xfrm>
            <a:off x="3051325" y="3135925"/>
            <a:ext cx="0" cy="831900"/>
          </a:xfrm>
          <a:prstGeom prst="straightConnector1">
            <a:avLst/>
          </a:prstGeom>
          <a:noFill/>
          <a:ln w="28575" cap="flat" cmpd="sng">
            <a:solidFill>
              <a:srgbClr val="FF00FF"/>
            </a:solidFill>
            <a:prstDash val="dash"/>
            <a:round/>
            <a:headEnd type="diamond" w="med" len="med"/>
            <a:tailEnd type="triangle" w="med" len="med"/>
          </a:ln>
        </p:spPr>
      </p:cxnSp>
      <p:sp>
        <p:nvSpPr>
          <p:cNvPr id="1029" name="Google Shape;1029;p56"/>
          <p:cNvSpPr txBox="1"/>
          <p:nvPr/>
        </p:nvSpPr>
        <p:spPr>
          <a:xfrm>
            <a:off x="2059988" y="3669188"/>
            <a:ext cx="949200" cy="44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rgbClr val="FF00FF"/>
                </a:solidFill>
                <a:latin typeface="Droid Serif"/>
                <a:ea typeface="Droid Serif"/>
                <a:cs typeface="Droid Serif"/>
                <a:sym typeface="Droid Serif"/>
              </a:rPr>
              <a:t>commit</a:t>
            </a:r>
            <a:endParaRPr b="1" i="1">
              <a:solidFill>
                <a:srgbClr val="FF00FF"/>
              </a:solidFill>
              <a:latin typeface="Droid Serif"/>
              <a:ea typeface="Droid Serif"/>
              <a:cs typeface="Droid Serif"/>
              <a:sym typeface="Droid Serif"/>
            </a:endParaRPr>
          </a:p>
        </p:txBody>
      </p:sp>
      <p:sp>
        <p:nvSpPr>
          <p:cNvPr id="1030" name="Google Shape;1030;p56"/>
          <p:cNvSpPr txBox="1"/>
          <p:nvPr/>
        </p:nvSpPr>
        <p:spPr>
          <a:xfrm rot="-1727">
            <a:off x="544075" y="4623035"/>
            <a:ext cx="35823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38761D"/>
                </a:solidFill>
                <a:latin typeface="Droid Serif"/>
                <a:ea typeface="Droid Serif"/>
                <a:cs typeface="Droid Serif"/>
                <a:sym typeface="Droid Serif"/>
              </a:rPr>
              <a:t>* ("impl" = compositor thread) </a:t>
            </a:r>
            <a:r>
              <a:rPr lang="en">
                <a:solidFill>
                  <a:srgbClr val="38761D"/>
                </a:solidFill>
                <a:latin typeface="Droid Serif"/>
                <a:ea typeface="Droid Serif"/>
                <a:cs typeface="Droid Serif"/>
                <a:sym typeface="Droid Serif"/>
              </a:rPr>
              <a:t>¯\_(ツ)_/¯</a:t>
            </a:r>
            <a:endParaRPr>
              <a:solidFill>
                <a:srgbClr val="38761D"/>
              </a:solidFill>
              <a:latin typeface="Droid Serif"/>
              <a:ea typeface="Droid Serif"/>
              <a:cs typeface="Droid Serif"/>
              <a:sym typeface="Droid Serif"/>
            </a:endParaRPr>
          </a:p>
        </p:txBody>
      </p:sp>
      <p:sp>
        <p:nvSpPr>
          <p:cNvPr id="1031" name="Google Shape;1031;p56"/>
          <p:cNvSpPr txBox="1"/>
          <p:nvPr/>
        </p:nvSpPr>
        <p:spPr>
          <a:xfrm>
            <a:off x="442575" y="1226125"/>
            <a:ext cx="4964400" cy="139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Decompose the page into </a:t>
            </a:r>
            <a:r>
              <a:rPr lang="en" sz="1800" b="1" i="1">
                <a:latin typeface="Droid Serif"/>
                <a:ea typeface="Droid Serif"/>
                <a:cs typeface="Droid Serif"/>
                <a:sym typeface="Droid Serif"/>
              </a:rPr>
              <a:t>layers</a:t>
            </a:r>
            <a:endParaRPr sz="1800" i="1">
              <a:latin typeface="Droid Serif"/>
              <a:ea typeface="Droid Serif"/>
              <a:cs typeface="Droid Serif"/>
              <a:sym typeface="Droid Serif"/>
            </a:endParaRPr>
          </a:p>
          <a:p>
            <a:pPr marL="457200" lvl="0" indent="0" algn="l" rtl="0">
              <a:spcBef>
                <a:spcPts val="0"/>
              </a:spcBef>
              <a:spcAft>
                <a:spcPts val="0"/>
              </a:spcAft>
              <a:buNone/>
            </a:pPr>
            <a:r>
              <a:rPr lang="en" sz="1800" i="1">
                <a:latin typeface="Droid Serif"/>
                <a:ea typeface="Droid Serif"/>
                <a:cs typeface="Droid Serif"/>
                <a:sym typeface="Droid Serif"/>
              </a:rPr>
              <a:t>which raster independently.</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Combine the layers on another thread.</a:t>
            </a:r>
            <a:endParaRPr sz="1800" i="1">
              <a:latin typeface="Droid Serif"/>
              <a:ea typeface="Droid Serif"/>
              <a:cs typeface="Droid Serif"/>
              <a:sym typeface="Droid Serif"/>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7"/>
          <p:cNvSpPr/>
          <p:nvPr/>
        </p:nvSpPr>
        <p:spPr>
          <a:xfrm>
            <a:off x="1219200" y="3565500"/>
            <a:ext cx="1828800" cy="549300"/>
          </a:xfrm>
          <a:prstGeom prst="rect">
            <a:avLst/>
          </a:prstGeom>
          <a:solidFill>
            <a:srgbClr val="FFF2C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sp>
        <p:nvSpPr>
          <p:cNvPr id="1039" name="Google Shape;1039;p57"/>
          <p:cNvSpPr txBox="1"/>
          <p:nvPr/>
        </p:nvSpPr>
        <p:spPr>
          <a:xfrm>
            <a:off x="535175" y="1310250"/>
            <a:ext cx="3488700" cy="121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a:t>
            </a:r>
            <a:r>
              <a:rPr lang="en">
                <a:latin typeface="Consolas"/>
                <a:ea typeface="Consolas"/>
                <a:cs typeface="Consolas"/>
                <a:sym typeface="Consolas"/>
              </a:rPr>
              <a:t> </a:t>
            </a:r>
            <a:r>
              <a:rPr lang="en">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40" name="Google Shape;1040;p57"/>
          <p:cNvSpPr txBox="1"/>
          <p:nvPr/>
        </p:nvSpPr>
        <p:spPr>
          <a:xfrm>
            <a:off x="838200" y="28194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41" name="Google Shape;1041;p57"/>
          <p:cNvSpPr txBox="1"/>
          <p:nvPr/>
        </p:nvSpPr>
        <p:spPr>
          <a:xfrm>
            <a:off x="1066800" y="32004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42" name="Google Shape;1042;p57"/>
          <p:cNvSpPr txBox="1"/>
          <p:nvPr/>
        </p:nvSpPr>
        <p:spPr>
          <a:xfrm>
            <a:off x="1087425" y="41910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3" name="Google Shape;1043;p57"/>
          <p:cNvSpPr txBox="1"/>
          <p:nvPr/>
        </p:nvSpPr>
        <p:spPr>
          <a:xfrm>
            <a:off x="1316025" y="36805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44" name="Google Shape;1044;p57"/>
          <p:cNvCxnSpPr>
            <a:endCxn id="1041" idx="1"/>
          </p:cNvCxnSpPr>
          <p:nvPr/>
        </p:nvCxnSpPr>
        <p:spPr>
          <a:xfrm rot="-5400000" flipH="1">
            <a:off x="886200" y="31722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1045" name="Google Shape;1045;p57"/>
          <p:cNvCxnSpPr>
            <a:endCxn id="1043" idx="1"/>
          </p:cNvCxnSpPr>
          <p:nvPr/>
        </p:nvCxnSpPr>
        <p:spPr>
          <a:xfrm rot="-5400000" flipH="1">
            <a:off x="1072725" y="3589600"/>
            <a:ext cx="318300" cy="168300"/>
          </a:xfrm>
          <a:prstGeom prst="curvedConnector2">
            <a:avLst/>
          </a:prstGeom>
          <a:noFill/>
          <a:ln w="19050" cap="flat" cmpd="sng">
            <a:solidFill>
              <a:schemeClr val="dk2"/>
            </a:solidFill>
            <a:prstDash val="solid"/>
            <a:round/>
            <a:headEnd type="none" w="med" len="med"/>
            <a:tailEnd type="none" w="med" len="med"/>
          </a:ln>
        </p:spPr>
      </p:cxnSp>
      <p:cxnSp>
        <p:nvCxnSpPr>
          <p:cNvPr id="1046" name="Google Shape;1046;p57"/>
          <p:cNvCxnSpPr>
            <a:endCxn id="1042" idx="1"/>
          </p:cNvCxnSpPr>
          <p:nvPr/>
        </p:nvCxnSpPr>
        <p:spPr>
          <a:xfrm rot="-5400000" flipH="1">
            <a:off x="405975" y="3661950"/>
            <a:ext cx="1205700" cy="157200"/>
          </a:xfrm>
          <a:prstGeom prst="curvedConnector2">
            <a:avLst/>
          </a:prstGeom>
          <a:noFill/>
          <a:ln w="19050" cap="flat" cmpd="sng">
            <a:solidFill>
              <a:schemeClr val="dk2"/>
            </a:solidFill>
            <a:prstDash val="solid"/>
            <a:round/>
            <a:headEnd type="none" w="med" len="med"/>
            <a:tailEnd type="none" w="med" len="med"/>
          </a:ln>
        </p:spPr>
      </p:cxnSp>
      <p:sp>
        <p:nvSpPr>
          <p:cNvPr id="1047" name="Google Shape;1047;p57"/>
          <p:cNvSpPr txBox="1"/>
          <p:nvPr/>
        </p:nvSpPr>
        <p:spPr>
          <a:xfrm>
            <a:off x="1828200" y="32004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8" name="Google Shape;1048;p57"/>
          <p:cNvSpPr txBox="1"/>
          <p:nvPr/>
        </p:nvSpPr>
        <p:spPr>
          <a:xfrm>
            <a:off x="2230425" y="36805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49" name="Google Shape;1049;p57"/>
          <p:cNvCxnSpPr>
            <a:stCxn id="1041" idx="3"/>
            <a:endCxn id="1047" idx="1"/>
          </p:cNvCxnSpPr>
          <p:nvPr/>
        </p:nvCxnSpPr>
        <p:spPr>
          <a:xfrm>
            <a:off x="1600200" y="3352800"/>
            <a:ext cx="228000" cy="0"/>
          </a:xfrm>
          <a:prstGeom prst="straightConnector1">
            <a:avLst/>
          </a:prstGeom>
          <a:noFill/>
          <a:ln w="19050" cap="flat" cmpd="sng">
            <a:solidFill>
              <a:schemeClr val="dk2"/>
            </a:solidFill>
            <a:prstDash val="solid"/>
            <a:round/>
            <a:headEnd type="none" w="med" len="med"/>
            <a:tailEnd type="none" w="med" len="med"/>
          </a:ln>
        </p:spPr>
      </p:cxnSp>
      <p:cxnSp>
        <p:nvCxnSpPr>
          <p:cNvPr id="1050" name="Google Shape;1050;p57"/>
          <p:cNvCxnSpPr>
            <a:stCxn id="1043" idx="3"/>
            <a:endCxn id="1048" idx="1"/>
          </p:cNvCxnSpPr>
          <p:nvPr/>
        </p:nvCxnSpPr>
        <p:spPr>
          <a:xfrm>
            <a:off x="2001825" y="3832900"/>
            <a:ext cx="228600" cy="0"/>
          </a:xfrm>
          <a:prstGeom prst="straightConnector1">
            <a:avLst/>
          </a:prstGeom>
          <a:noFill/>
          <a:ln w="19050" cap="flat" cmpd="sng">
            <a:solidFill>
              <a:schemeClr val="dk2"/>
            </a:solidFill>
            <a:prstDash val="solid"/>
            <a:round/>
            <a:headEnd type="none" w="med" len="med"/>
            <a:tailEnd type="none" w="med" len="med"/>
          </a:ln>
        </p:spPr>
      </p:cxnSp>
      <p:sp>
        <p:nvSpPr>
          <p:cNvPr id="1051" name="Google Shape;1051;p57"/>
          <p:cNvSpPr txBox="1"/>
          <p:nvPr/>
        </p:nvSpPr>
        <p:spPr>
          <a:xfrm>
            <a:off x="3832375" y="4003775"/>
            <a:ext cx="4724400" cy="55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A simple layer captures</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subtree of content.</a:t>
            </a:r>
            <a:endParaRPr sz="1800" i="1">
              <a:latin typeface="Droid Serif"/>
              <a:ea typeface="Droid Serif"/>
              <a:cs typeface="Droid Serif"/>
              <a:sym typeface="Droid Serif"/>
            </a:endParaRPr>
          </a:p>
        </p:txBody>
      </p:sp>
      <p:pic>
        <p:nvPicPr>
          <p:cNvPr id="1052" name="Google Shape;1052;p57"/>
          <p:cNvPicPr preferRelativeResize="0"/>
          <p:nvPr/>
        </p:nvPicPr>
        <p:blipFill>
          <a:blip r:embed="rId3">
            <a:alphaModFix/>
          </a:blip>
          <a:stretch>
            <a:fillRect/>
          </a:stretch>
        </p:blipFill>
        <p:spPr>
          <a:xfrm>
            <a:off x="4473400" y="1310250"/>
            <a:ext cx="1859050" cy="2168900"/>
          </a:xfrm>
          <a:prstGeom prst="rect">
            <a:avLst/>
          </a:prstGeom>
          <a:noFill/>
          <a:ln>
            <a:noFill/>
          </a:ln>
        </p:spPr>
      </p:pic>
      <p:sp>
        <p:nvSpPr>
          <p:cNvPr id="1053" name="Google Shape;1053;p57"/>
          <p:cNvSpPr txBox="1"/>
          <p:nvPr/>
        </p:nvSpPr>
        <p:spPr>
          <a:xfrm>
            <a:off x="1524000" y="4093175"/>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p:nvPr/>
        </p:nvSpPr>
        <p:spPr>
          <a:xfrm>
            <a:off x="685800" y="3657600"/>
            <a:ext cx="7543800" cy="685800"/>
          </a:xfrm>
          <a:prstGeom prst="rect">
            <a:avLst/>
          </a:prstGeom>
          <a:solidFill>
            <a:srgbClr val="D9EAD3">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685800" y="2819400"/>
            <a:ext cx="7543800" cy="838200"/>
          </a:xfrm>
          <a:prstGeom prst="rect">
            <a:avLst/>
          </a:prstGeom>
          <a:solidFill>
            <a:srgbClr val="EAD1DC">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685800" y="1981200"/>
            <a:ext cx="7543800" cy="838200"/>
          </a:xfrm>
          <a:prstGeom prst="rect">
            <a:avLst/>
          </a:prstGeom>
          <a:solidFill>
            <a:srgbClr val="FFF2CC">
              <a:alpha val="8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85800" y="1143000"/>
            <a:ext cx="7543800" cy="838200"/>
          </a:xfrm>
          <a:prstGeom prst="rect">
            <a:avLst/>
          </a:prstGeom>
          <a:solidFill>
            <a:srgbClr val="EEEEE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content</a:t>
            </a:r>
            <a:r>
              <a:rPr lang="zh-CN" altLang="en-US" sz="3600" b="1" dirty="0">
                <a:solidFill>
                  <a:srgbClr val="434343"/>
                </a:solidFill>
                <a:latin typeface="Droid Sans"/>
                <a:ea typeface="Droid Sans"/>
                <a:cs typeface="Droid Sans"/>
                <a:sym typeface="Droid Sans"/>
              </a:rPr>
              <a:t>（内容）</a:t>
            </a:r>
            <a:endParaRPr sz="3600" b="1" dirty="0">
              <a:solidFill>
                <a:srgbClr val="434343"/>
              </a:solidFill>
              <a:latin typeface="Droid Sans"/>
              <a:ea typeface="Droid Sans"/>
              <a:cs typeface="Droid Sans"/>
              <a:sym typeface="Droid Sans"/>
            </a:endParaRPr>
          </a:p>
        </p:txBody>
      </p:sp>
      <p:sp>
        <p:nvSpPr>
          <p:cNvPr id="116" name="Google Shape;116;p17"/>
          <p:cNvSpPr txBox="1"/>
          <p:nvPr/>
        </p:nvSpPr>
        <p:spPr>
          <a:xfrm>
            <a:off x="2441075" y="1285075"/>
            <a:ext cx="29670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(Hyper-</a:t>
            </a:r>
            <a:r>
              <a:rPr lang="en" i="1" u="sng">
                <a:latin typeface="Droid Serif"/>
                <a:ea typeface="Droid Serif"/>
                <a:cs typeface="Droid Serif"/>
                <a:sym typeface="Droid Serif"/>
              </a:rPr>
              <a:t>Text</a:t>
            </a:r>
            <a:r>
              <a:rPr lang="en" i="1">
                <a:latin typeface="Droid Serif"/>
                <a:ea typeface="Droid Serif"/>
                <a:cs typeface="Droid Serif"/>
                <a:sym typeface="Droid Serif"/>
              </a:rPr>
              <a:t> </a:t>
            </a:r>
            <a:r>
              <a:rPr lang="en" i="1" u="sng">
                <a:latin typeface="Droid Serif"/>
                <a:ea typeface="Droid Serif"/>
                <a:cs typeface="Droid Serif"/>
                <a:sym typeface="Droid Serif"/>
              </a:rPr>
              <a:t>Markup</a:t>
            </a:r>
            <a:r>
              <a:rPr lang="en" i="1">
                <a:latin typeface="Droid Serif"/>
                <a:ea typeface="Droid Serif"/>
                <a:cs typeface="Droid Serif"/>
                <a:sym typeface="Droid Serif"/>
              </a:rPr>
              <a:t> Language)</a:t>
            </a:r>
            <a:endParaRPr i="1">
              <a:latin typeface="Droid Serif"/>
              <a:ea typeface="Droid Serif"/>
              <a:cs typeface="Droid Serif"/>
              <a:sym typeface="Droid Serif"/>
            </a:endParaRPr>
          </a:p>
        </p:txBody>
      </p:sp>
      <p:sp>
        <p:nvSpPr>
          <p:cNvPr id="117" name="Google Shape;117;p17"/>
          <p:cNvSpPr txBox="1"/>
          <p:nvPr/>
        </p:nvSpPr>
        <p:spPr>
          <a:xfrm>
            <a:off x="780775" y="1142650"/>
            <a:ext cx="2227500" cy="3087300"/>
          </a:xfrm>
          <a:prstGeom prst="rect">
            <a:avLst/>
          </a:prstGeom>
          <a:noFill/>
          <a:ln>
            <a:noFill/>
          </a:ln>
        </p:spPr>
        <p:txBody>
          <a:bodyPr spcFirstLastPara="1" wrap="square" lIns="91425" tIns="91425" rIns="91425" bIns="91425" anchor="t" anchorCtr="0">
            <a:noAutofit/>
          </a:bodyPr>
          <a:lstStyle/>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HTML</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CSS</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JS</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images</a:t>
            </a:r>
            <a:endParaRPr sz="3600">
              <a:solidFill>
                <a:srgbClr val="4A86E8"/>
              </a:solidFill>
              <a:latin typeface="Impact"/>
              <a:ea typeface="Impact"/>
              <a:cs typeface="Impact"/>
              <a:sym typeface="Impact"/>
            </a:endParaRPr>
          </a:p>
        </p:txBody>
      </p:sp>
      <p:sp>
        <p:nvSpPr>
          <p:cNvPr id="118" name="Google Shape;118;p17"/>
          <p:cNvSpPr txBox="1"/>
          <p:nvPr/>
        </p:nvSpPr>
        <p:spPr>
          <a:xfrm>
            <a:off x="5865575" y="1259900"/>
            <a:ext cx="29670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p:txBody>
      </p:sp>
      <p:sp>
        <p:nvSpPr>
          <p:cNvPr id="119" name="Google Shape;119;p17"/>
          <p:cNvSpPr/>
          <p:nvPr/>
        </p:nvSpPr>
        <p:spPr>
          <a:xfrm>
            <a:off x="4054825" y="1591575"/>
            <a:ext cx="2109500" cy="226925"/>
          </a:xfrm>
          <a:custGeom>
            <a:avLst/>
            <a:gdLst/>
            <a:ahLst/>
            <a:cxnLst/>
            <a:rect l="l" t="t" r="r" b="b"/>
            <a:pathLst>
              <a:path w="84380" h="9077" extrusionOk="0">
                <a:moveTo>
                  <a:pt x="0" y="0"/>
                </a:moveTo>
                <a:lnTo>
                  <a:pt x="0" y="9077"/>
                </a:lnTo>
                <a:lnTo>
                  <a:pt x="84044" y="9077"/>
                </a:lnTo>
                <a:lnTo>
                  <a:pt x="84380" y="1681"/>
                </a:lnTo>
              </a:path>
            </a:pathLst>
          </a:custGeom>
          <a:noFill/>
          <a:ln w="19050" cap="flat" cmpd="sng">
            <a:solidFill>
              <a:schemeClr val="dk2"/>
            </a:solidFill>
            <a:prstDash val="solid"/>
            <a:round/>
            <a:headEnd type="none" w="med" len="med"/>
            <a:tailEnd type="triangle" w="med" len="med"/>
          </a:ln>
        </p:spPr>
      </p:sp>
      <p:sp>
        <p:nvSpPr>
          <p:cNvPr id="120" name="Google Shape;120;p17"/>
          <p:cNvSpPr/>
          <p:nvPr/>
        </p:nvSpPr>
        <p:spPr>
          <a:xfrm>
            <a:off x="3416075" y="1583175"/>
            <a:ext cx="3287632" cy="321810"/>
          </a:xfrm>
          <a:custGeom>
            <a:avLst/>
            <a:gdLst/>
            <a:ahLst/>
            <a:cxnLst/>
            <a:rect l="l" t="t" r="r" b="b"/>
            <a:pathLst>
              <a:path w="146573" h="15128" extrusionOk="0">
                <a:moveTo>
                  <a:pt x="0" y="0"/>
                </a:moveTo>
                <a:lnTo>
                  <a:pt x="0" y="15128"/>
                </a:lnTo>
                <a:lnTo>
                  <a:pt x="146573" y="14792"/>
                </a:lnTo>
                <a:lnTo>
                  <a:pt x="146573" y="2690"/>
                </a:lnTo>
              </a:path>
            </a:pathLst>
          </a:custGeom>
          <a:noFill/>
          <a:ln w="19050" cap="flat" cmpd="sng">
            <a:solidFill>
              <a:schemeClr val="dk2"/>
            </a:solidFill>
            <a:prstDash val="solid"/>
            <a:round/>
            <a:headEnd type="none" w="med" len="med"/>
            <a:tailEnd type="triangle" w="med" len="med"/>
          </a:ln>
        </p:spPr>
      </p:sp>
      <p:sp>
        <p:nvSpPr>
          <p:cNvPr id="121" name="Google Shape;121;p17"/>
          <p:cNvSpPr txBox="1"/>
          <p:nvPr/>
        </p:nvSpPr>
        <p:spPr>
          <a:xfrm>
            <a:off x="2441075" y="2135563"/>
            <a:ext cx="24195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(Cascading Style Sheets)</a:t>
            </a:r>
            <a:endParaRPr i="1">
              <a:latin typeface="Droid Serif"/>
              <a:ea typeface="Droid Serif"/>
              <a:cs typeface="Droid Serif"/>
              <a:sym typeface="Droid Serif"/>
            </a:endParaRPr>
          </a:p>
        </p:txBody>
      </p:sp>
      <p:sp>
        <p:nvSpPr>
          <p:cNvPr id="122" name="Google Shape;122;p17"/>
          <p:cNvSpPr txBox="1"/>
          <p:nvPr/>
        </p:nvSpPr>
        <p:spPr>
          <a:xfrm>
            <a:off x="5865575" y="2097913"/>
            <a:ext cx="22695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p </a:t>
            </a:r>
            <a:r>
              <a:rPr lang="en" sz="1800">
                <a:solidFill>
                  <a:srgbClr val="0000FF"/>
                </a:solidFill>
                <a:latin typeface="Consolas"/>
                <a:ea typeface="Consolas"/>
                <a:cs typeface="Consolas"/>
                <a:sym typeface="Consolas"/>
              </a:rPr>
              <a:t>{</a:t>
            </a:r>
            <a:r>
              <a:rPr lang="en" sz="1800">
                <a:latin typeface="Consolas"/>
                <a:ea typeface="Consolas"/>
                <a:cs typeface="Consolas"/>
                <a:sym typeface="Consolas"/>
              </a:rPr>
              <a:t> color: red </a:t>
            </a:r>
            <a:r>
              <a:rPr lang="en" sz="1800">
                <a:solidFill>
                  <a:srgbClr val="0000FF"/>
                </a:solidFill>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3" name="Google Shape;123;p17"/>
          <p:cNvSpPr txBox="1"/>
          <p:nvPr/>
        </p:nvSpPr>
        <p:spPr>
          <a:xfrm>
            <a:off x="2441075" y="2900963"/>
            <a:ext cx="1327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(JavaScript)</a:t>
            </a:r>
            <a:endParaRPr i="1">
              <a:latin typeface="Droid Serif"/>
              <a:ea typeface="Droid Serif"/>
              <a:cs typeface="Droid Serif"/>
              <a:sym typeface="Droid Serif"/>
            </a:endParaRPr>
          </a:p>
        </p:txBody>
      </p:sp>
      <p:sp>
        <p:nvSpPr>
          <p:cNvPr id="124" name="Google Shape;124;p17"/>
          <p:cNvSpPr txBox="1"/>
          <p:nvPr/>
        </p:nvSpPr>
        <p:spPr>
          <a:xfrm>
            <a:off x="4741500" y="2842050"/>
            <a:ext cx="3287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p.innerHTML = </a:t>
            </a:r>
            <a:r>
              <a:rPr lang="en" sz="1800">
                <a:solidFill>
                  <a:srgbClr val="45818E"/>
                </a:solidFill>
                <a:latin typeface="Consolas"/>
                <a:ea typeface="Consolas"/>
                <a:cs typeface="Consolas"/>
                <a:sym typeface="Consolas"/>
              </a:rPr>
              <a:t>"goodbye"</a:t>
            </a:r>
            <a:r>
              <a:rPr lang="en" sz="1800">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5" name="Google Shape;125;p17"/>
          <p:cNvSpPr txBox="1"/>
          <p:nvPr/>
        </p:nvSpPr>
        <p:spPr>
          <a:xfrm>
            <a:off x="475975" y="4378750"/>
            <a:ext cx="78825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latin typeface="Droid Serif"/>
                <a:ea typeface="Droid Serif"/>
                <a:cs typeface="Droid Serif"/>
                <a:sym typeface="Droid Serif"/>
              </a:rPr>
              <a:t>(other kinds of rendered content: &lt;video&gt;, &lt;canvas&gt;, </a:t>
            </a:r>
            <a:r>
              <a:rPr lang="en" i="1" dirty="0" err="1">
                <a:latin typeface="Droid Serif"/>
                <a:ea typeface="Droid Serif"/>
                <a:cs typeface="Droid Serif"/>
                <a:sym typeface="Droid Serif"/>
              </a:rPr>
              <a:t>WebAssembly</a:t>
            </a:r>
            <a:r>
              <a:rPr lang="en" i="1" dirty="0">
                <a:latin typeface="Droid Serif"/>
                <a:ea typeface="Droid Serif"/>
                <a:cs typeface="Droid Serif"/>
                <a:sym typeface="Droid Serif"/>
              </a:rPr>
              <a:t>, WebGL, </a:t>
            </a:r>
            <a:r>
              <a:rPr lang="en" i="1" dirty="0" err="1">
                <a:latin typeface="Droid Serif"/>
                <a:ea typeface="Droid Serif"/>
                <a:cs typeface="Droid Serif"/>
                <a:sym typeface="Droid Serif"/>
              </a:rPr>
              <a:t>WebVR</a:t>
            </a:r>
            <a:r>
              <a:rPr lang="en" i="1" dirty="0">
                <a:latin typeface="Droid Serif"/>
                <a:ea typeface="Droid Serif"/>
                <a:cs typeface="Droid Serif"/>
                <a:sym typeface="Droid Serif"/>
              </a:rPr>
              <a:t>, PDF, ...)</a:t>
            </a:r>
            <a:endParaRPr i="1" dirty="0">
              <a:latin typeface="Droid Serif"/>
              <a:ea typeface="Droid Serif"/>
              <a:cs typeface="Droid Serif"/>
              <a:sym typeface="Droid Serif"/>
            </a:endParaRPr>
          </a:p>
        </p:txBody>
      </p:sp>
      <p:sp>
        <p:nvSpPr>
          <p:cNvPr id="126" name="Google Shape;126;p17"/>
          <p:cNvSpPr txBox="1"/>
          <p:nvPr/>
        </p:nvSpPr>
        <p:spPr>
          <a:xfrm>
            <a:off x="4860575" y="3671350"/>
            <a:ext cx="3287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&lt;img</a:t>
            </a:r>
            <a:r>
              <a:rPr lang="en" sz="1800">
                <a:latin typeface="Consolas"/>
                <a:ea typeface="Consolas"/>
                <a:cs typeface="Consolas"/>
                <a:sym typeface="Consolas"/>
              </a:rPr>
              <a:t> src=</a:t>
            </a:r>
            <a:r>
              <a:rPr lang="en" sz="1800">
                <a:solidFill>
                  <a:srgbClr val="45818E"/>
                </a:solidFill>
                <a:latin typeface="Consolas"/>
                <a:ea typeface="Consolas"/>
                <a:cs typeface="Consolas"/>
                <a:sym typeface="Consolas"/>
              </a:rPr>
              <a:t>"kitten.gif"</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58"/>
          <p:cNvPicPr preferRelativeResize="0"/>
          <p:nvPr/>
        </p:nvPicPr>
        <p:blipFill>
          <a:blip r:embed="rId3">
            <a:alphaModFix/>
          </a:blip>
          <a:stretch>
            <a:fillRect/>
          </a:stretch>
        </p:blipFill>
        <p:spPr>
          <a:xfrm>
            <a:off x="4499213" y="1310250"/>
            <a:ext cx="1807425" cy="2168900"/>
          </a:xfrm>
          <a:prstGeom prst="rect">
            <a:avLst/>
          </a:prstGeom>
          <a:noFill/>
          <a:ln>
            <a:noFill/>
          </a:ln>
        </p:spPr>
      </p:pic>
      <p:sp>
        <p:nvSpPr>
          <p:cNvPr id="1059" name="Google Shape;1059;p58"/>
          <p:cNvSpPr/>
          <p:nvPr/>
        </p:nvSpPr>
        <p:spPr>
          <a:xfrm>
            <a:off x="1066800" y="3200400"/>
            <a:ext cx="1981200" cy="914400"/>
          </a:xfrm>
          <a:prstGeom prst="rect">
            <a:avLst/>
          </a:prstGeom>
          <a:solidFill>
            <a:srgbClr val="FFF2C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sp>
        <p:nvSpPr>
          <p:cNvPr id="1062" name="Google Shape;1062;p58"/>
          <p:cNvSpPr txBox="1"/>
          <p:nvPr/>
        </p:nvSpPr>
        <p:spPr>
          <a:xfrm>
            <a:off x="535175" y="1310250"/>
            <a:ext cx="2925000" cy="121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a:t>
            </a:r>
            <a:r>
              <a:rPr lang="en">
                <a:solidFill>
                  <a:schemeClr val="dk1"/>
                </a:solidFill>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63" name="Google Shape;1063;p58"/>
          <p:cNvSpPr txBox="1"/>
          <p:nvPr/>
        </p:nvSpPr>
        <p:spPr>
          <a:xfrm>
            <a:off x="838200" y="28194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64" name="Google Shape;1064;p58"/>
          <p:cNvSpPr txBox="1"/>
          <p:nvPr/>
        </p:nvSpPr>
        <p:spPr>
          <a:xfrm>
            <a:off x="1147775" y="330995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65" name="Google Shape;1065;p58"/>
          <p:cNvSpPr txBox="1"/>
          <p:nvPr/>
        </p:nvSpPr>
        <p:spPr>
          <a:xfrm>
            <a:off x="1087425" y="41910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66" name="Google Shape;1066;p58"/>
          <p:cNvSpPr txBox="1"/>
          <p:nvPr/>
        </p:nvSpPr>
        <p:spPr>
          <a:xfrm>
            <a:off x="1316025" y="36805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67" name="Google Shape;1067;p58"/>
          <p:cNvCxnSpPr>
            <a:endCxn id="1064" idx="1"/>
          </p:cNvCxnSpPr>
          <p:nvPr/>
        </p:nvCxnSpPr>
        <p:spPr>
          <a:xfrm rot="-5400000" flipH="1">
            <a:off x="872975" y="3187550"/>
            <a:ext cx="335400" cy="214200"/>
          </a:xfrm>
          <a:prstGeom prst="curvedConnector2">
            <a:avLst/>
          </a:prstGeom>
          <a:noFill/>
          <a:ln w="19050" cap="flat" cmpd="sng">
            <a:solidFill>
              <a:schemeClr val="dk2"/>
            </a:solidFill>
            <a:prstDash val="solid"/>
            <a:round/>
            <a:headEnd type="none" w="med" len="med"/>
            <a:tailEnd type="none" w="med" len="med"/>
          </a:ln>
        </p:spPr>
      </p:cxnSp>
      <p:cxnSp>
        <p:nvCxnSpPr>
          <p:cNvPr id="1068" name="Google Shape;1068;p58"/>
          <p:cNvCxnSpPr>
            <a:endCxn id="1066" idx="1"/>
          </p:cNvCxnSpPr>
          <p:nvPr/>
        </p:nvCxnSpPr>
        <p:spPr>
          <a:xfrm rot="-5400000" flipH="1">
            <a:off x="1157475" y="3674350"/>
            <a:ext cx="215400" cy="101700"/>
          </a:xfrm>
          <a:prstGeom prst="curvedConnector2">
            <a:avLst/>
          </a:prstGeom>
          <a:noFill/>
          <a:ln w="19050" cap="flat" cmpd="sng">
            <a:solidFill>
              <a:schemeClr val="dk2"/>
            </a:solidFill>
            <a:prstDash val="solid"/>
            <a:round/>
            <a:headEnd type="none" w="med" len="med"/>
            <a:tailEnd type="none" w="med" len="med"/>
          </a:ln>
        </p:spPr>
      </p:cxnSp>
      <p:cxnSp>
        <p:nvCxnSpPr>
          <p:cNvPr id="1069" name="Google Shape;1069;p58"/>
          <p:cNvCxnSpPr>
            <a:endCxn id="1065" idx="1"/>
          </p:cNvCxnSpPr>
          <p:nvPr/>
        </p:nvCxnSpPr>
        <p:spPr>
          <a:xfrm rot="-5400000" flipH="1">
            <a:off x="405975" y="3661950"/>
            <a:ext cx="1205700" cy="157200"/>
          </a:xfrm>
          <a:prstGeom prst="curvedConnector2">
            <a:avLst/>
          </a:prstGeom>
          <a:noFill/>
          <a:ln w="19050" cap="flat" cmpd="sng">
            <a:solidFill>
              <a:schemeClr val="dk2"/>
            </a:solidFill>
            <a:prstDash val="solid"/>
            <a:round/>
            <a:headEnd type="none" w="med" len="med"/>
            <a:tailEnd type="none" w="med" len="med"/>
          </a:ln>
        </p:spPr>
      </p:cxnSp>
      <p:sp>
        <p:nvSpPr>
          <p:cNvPr id="1070" name="Google Shape;1070;p58"/>
          <p:cNvSpPr txBox="1"/>
          <p:nvPr/>
        </p:nvSpPr>
        <p:spPr>
          <a:xfrm>
            <a:off x="1909175" y="330995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71" name="Google Shape;1071;p58"/>
          <p:cNvSpPr txBox="1"/>
          <p:nvPr/>
        </p:nvSpPr>
        <p:spPr>
          <a:xfrm>
            <a:off x="2230425" y="36805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72" name="Google Shape;1072;p58"/>
          <p:cNvCxnSpPr>
            <a:stCxn id="1064" idx="3"/>
            <a:endCxn id="1070" idx="1"/>
          </p:cNvCxnSpPr>
          <p:nvPr/>
        </p:nvCxnSpPr>
        <p:spPr>
          <a:xfrm>
            <a:off x="1681175" y="3462350"/>
            <a:ext cx="228000" cy="0"/>
          </a:xfrm>
          <a:prstGeom prst="straightConnector1">
            <a:avLst/>
          </a:prstGeom>
          <a:noFill/>
          <a:ln w="19050" cap="flat" cmpd="sng">
            <a:solidFill>
              <a:schemeClr val="dk2"/>
            </a:solidFill>
            <a:prstDash val="solid"/>
            <a:round/>
            <a:headEnd type="none" w="med" len="med"/>
            <a:tailEnd type="none" w="med" len="med"/>
          </a:ln>
        </p:spPr>
      </p:cxnSp>
      <p:cxnSp>
        <p:nvCxnSpPr>
          <p:cNvPr id="1073" name="Google Shape;1073;p58"/>
          <p:cNvCxnSpPr>
            <a:stCxn id="1066" idx="3"/>
            <a:endCxn id="1071" idx="1"/>
          </p:cNvCxnSpPr>
          <p:nvPr/>
        </p:nvCxnSpPr>
        <p:spPr>
          <a:xfrm>
            <a:off x="2001825" y="3832900"/>
            <a:ext cx="228600" cy="0"/>
          </a:xfrm>
          <a:prstGeom prst="straightConnector1">
            <a:avLst/>
          </a:prstGeom>
          <a:noFill/>
          <a:ln w="19050" cap="flat" cmpd="sng">
            <a:solidFill>
              <a:schemeClr val="dk2"/>
            </a:solidFill>
            <a:prstDash val="solid"/>
            <a:round/>
            <a:headEnd type="none" w="med" len="med"/>
            <a:tailEnd type="none" w="med" len="med"/>
          </a:ln>
        </p:spPr>
      </p:cxnSp>
      <p:sp>
        <p:nvSpPr>
          <p:cNvPr id="1074" name="Google Shape;1074;p58"/>
          <p:cNvSpPr txBox="1"/>
          <p:nvPr/>
        </p:nvSpPr>
        <p:spPr>
          <a:xfrm>
            <a:off x="1524000" y="4093175"/>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
        <p:nvSpPr>
          <p:cNvPr id="1075" name="Google Shape;1075;p58"/>
          <p:cNvSpPr txBox="1"/>
          <p:nvPr/>
        </p:nvSpPr>
        <p:spPr>
          <a:xfrm>
            <a:off x="3832375" y="4003775"/>
            <a:ext cx="4724400" cy="55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A simple layer captures</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subtree of content.</a:t>
            </a:r>
            <a:endParaRPr sz="1800" i="1">
              <a:latin typeface="Droid Serif"/>
              <a:ea typeface="Droid Serif"/>
              <a:cs typeface="Droid Serif"/>
              <a:sym typeface="Droid Serif"/>
            </a:endParaRPr>
          </a:p>
        </p:txBody>
      </p:sp>
    </p:spTree>
    <p:extLst>
      <p:ext uri="{BB962C8B-B14F-4D97-AF65-F5344CB8AC3E}">
        <p14:creationId xmlns:p14="http://schemas.microsoft.com/office/powerpoint/2010/main" val="873946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60" name="Google Shape;1060;p5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pic>
        <p:nvPicPr>
          <p:cNvPr id="2" name="图片 1">
            <a:extLst>
              <a:ext uri="{FF2B5EF4-FFF2-40B4-BE49-F238E27FC236}">
                <a16:creationId xmlns:a16="http://schemas.microsoft.com/office/drawing/2014/main" id="{6F0728F1-F4BB-5141-86E1-2573C9FAE2F7}"/>
              </a:ext>
            </a:extLst>
          </p:cNvPr>
          <p:cNvPicPr>
            <a:picLocks noChangeAspect="1"/>
          </p:cNvPicPr>
          <p:nvPr/>
        </p:nvPicPr>
        <p:blipFill>
          <a:blip r:embed="rId3"/>
          <a:stretch>
            <a:fillRect/>
          </a:stretch>
        </p:blipFill>
        <p:spPr>
          <a:xfrm>
            <a:off x="336175" y="1019944"/>
            <a:ext cx="8255000" cy="3403600"/>
          </a:xfrm>
          <a:prstGeom prst="rect">
            <a:avLst/>
          </a:prstGeom>
        </p:spPr>
      </p:pic>
      <p:sp>
        <p:nvSpPr>
          <p:cNvPr id="4" name="矩形 3">
            <a:extLst>
              <a:ext uri="{FF2B5EF4-FFF2-40B4-BE49-F238E27FC236}">
                <a16:creationId xmlns:a16="http://schemas.microsoft.com/office/drawing/2014/main" id="{DFD80A00-1E2B-7B43-9055-3564D66D9AA0}"/>
              </a:ext>
            </a:extLst>
          </p:cNvPr>
          <p:cNvSpPr/>
          <p:nvPr/>
        </p:nvSpPr>
        <p:spPr>
          <a:xfrm>
            <a:off x="3343015" y="4381799"/>
            <a:ext cx="2241319" cy="307777"/>
          </a:xfrm>
          <a:prstGeom prst="rect">
            <a:avLst/>
          </a:prstGeom>
        </p:spPr>
        <p:txBody>
          <a:bodyPr wrap="none">
            <a:spAutoFit/>
          </a:bodyPr>
          <a:lstStyle/>
          <a:p>
            <a:r>
              <a:rPr lang="en" altLang="zh-CN" b="1" i="1" dirty="0">
                <a:latin typeface="Arial" panose="020B0604020202020204" pitchFamily="34" charset="0"/>
              </a:rPr>
              <a:t>The Compositing Forest</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5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threaded compositing</a:t>
            </a:r>
            <a:endParaRPr sz="3600" b="1">
              <a:solidFill>
                <a:srgbClr val="434343"/>
              </a:solidFill>
              <a:latin typeface="Droid Sans"/>
              <a:ea typeface="Droid Sans"/>
              <a:cs typeface="Droid Sans"/>
              <a:sym typeface="Droid Sans"/>
            </a:endParaRPr>
          </a:p>
        </p:txBody>
      </p:sp>
      <p:sp>
        <p:nvSpPr>
          <p:cNvPr id="1082" name="Google Shape;1082;p59"/>
          <p:cNvSpPr txBox="1"/>
          <p:nvPr/>
        </p:nvSpPr>
        <p:spPr>
          <a:xfrm>
            <a:off x="460500" y="3097925"/>
            <a:ext cx="16806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Animation:</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a:t>
            </a:r>
            <a:r>
              <a:rPr lang="en" i="1" u="sng">
                <a:latin typeface="Droid Serif"/>
                <a:ea typeface="Droid Serif"/>
                <a:cs typeface="Droid Serif"/>
                <a:sym typeface="Droid Serif"/>
              </a:rPr>
              <a:t>moves</a:t>
            </a:r>
            <a:endParaRPr i="1" u="sng">
              <a:latin typeface="Droid Serif"/>
              <a:ea typeface="Droid Serif"/>
              <a:cs typeface="Droid Serif"/>
              <a:sym typeface="Droid Serif"/>
            </a:endParaRPr>
          </a:p>
        </p:txBody>
      </p:sp>
      <p:sp>
        <p:nvSpPr>
          <p:cNvPr id="1083" name="Google Shape;1083;p59"/>
          <p:cNvSpPr txBox="1"/>
          <p:nvPr/>
        </p:nvSpPr>
        <p:spPr>
          <a:xfrm>
            <a:off x="6705775" y="1226125"/>
            <a:ext cx="16806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Pinch Zoom:</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a:t>
            </a:r>
            <a:r>
              <a:rPr lang="en" i="1" u="sng">
                <a:latin typeface="Droid Serif"/>
                <a:ea typeface="Droid Serif"/>
                <a:cs typeface="Droid Serif"/>
                <a:sym typeface="Droid Serif"/>
              </a:rPr>
              <a:t>scales</a:t>
            </a:r>
            <a:endParaRPr i="1" u="sng">
              <a:latin typeface="Droid Serif"/>
              <a:ea typeface="Droid Serif"/>
              <a:cs typeface="Droid Serif"/>
              <a:sym typeface="Droid Serif"/>
            </a:endParaRPr>
          </a:p>
        </p:txBody>
      </p:sp>
      <p:pic>
        <p:nvPicPr>
          <p:cNvPr id="1084" name="Google Shape;1084;p59" descr="doge.gif"/>
          <p:cNvPicPr preferRelativeResize="0"/>
          <p:nvPr/>
        </p:nvPicPr>
        <p:blipFill>
          <a:blip r:embed="rId3">
            <a:alphaModFix/>
          </a:blip>
          <a:stretch>
            <a:fillRect/>
          </a:stretch>
        </p:blipFill>
        <p:spPr>
          <a:xfrm>
            <a:off x="460500" y="1285713"/>
            <a:ext cx="2095525" cy="1891425"/>
          </a:xfrm>
          <a:prstGeom prst="rect">
            <a:avLst/>
          </a:prstGeom>
          <a:noFill/>
          <a:ln>
            <a:noFill/>
          </a:ln>
        </p:spPr>
      </p:pic>
      <p:pic>
        <p:nvPicPr>
          <p:cNvPr id="1085" name="Google Shape;1085;p59" descr="scrolling.gif"/>
          <p:cNvPicPr preferRelativeResize="0"/>
          <p:nvPr/>
        </p:nvPicPr>
        <p:blipFill>
          <a:blip r:embed="rId4">
            <a:alphaModFix/>
          </a:blip>
          <a:stretch>
            <a:fillRect/>
          </a:stretch>
        </p:blipFill>
        <p:spPr>
          <a:xfrm>
            <a:off x="3874751" y="1063948"/>
            <a:ext cx="2095525" cy="3639951"/>
          </a:xfrm>
          <a:prstGeom prst="rect">
            <a:avLst/>
          </a:prstGeom>
          <a:noFill/>
          <a:ln>
            <a:noFill/>
          </a:ln>
        </p:spPr>
      </p:pic>
      <p:sp>
        <p:nvSpPr>
          <p:cNvPr id="1086" name="Google Shape;1086;p59"/>
          <p:cNvSpPr txBox="1"/>
          <p:nvPr/>
        </p:nvSpPr>
        <p:spPr>
          <a:xfrm>
            <a:off x="2556025" y="3838100"/>
            <a:ext cx="1774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Scrolling:</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moves; another </a:t>
            </a:r>
            <a:r>
              <a:rPr lang="en" i="1" u="sng">
                <a:latin typeface="Droid Serif"/>
                <a:ea typeface="Droid Serif"/>
                <a:cs typeface="Droid Serif"/>
                <a:sym typeface="Droid Serif"/>
              </a:rPr>
              <a:t>clips</a:t>
            </a:r>
            <a:endParaRPr i="1" u="sng">
              <a:latin typeface="Droid Serif"/>
              <a:ea typeface="Droid Serif"/>
              <a:cs typeface="Droid Serif"/>
              <a:sym typeface="Droid Serif"/>
            </a:endParaRPr>
          </a:p>
        </p:txBody>
      </p:sp>
      <p:pic>
        <p:nvPicPr>
          <p:cNvPr id="1087" name="Google Shape;1087;p59" descr="zoom.gif"/>
          <p:cNvPicPr preferRelativeResize="0"/>
          <p:nvPr/>
        </p:nvPicPr>
        <p:blipFill>
          <a:blip r:embed="rId5">
            <a:alphaModFix/>
          </a:blip>
          <a:stretch>
            <a:fillRect/>
          </a:stretch>
        </p:blipFill>
        <p:spPr>
          <a:xfrm>
            <a:off x="6764399" y="1961350"/>
            <a:ext cx="1579076" cy="2778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threaded input</a:t>
            </a:r>
            <a:endParaRPr sz="3600" b="1">
              <a:solidFill>
                <a:srgbClr val="434343"/>
              </a:solidFill>
              <a:latin typeface="Droid Sans"/>
              <a:ea typeface="Droid Sans"/>
              <a:cs typeface="Droid Sans"/>
              <a:sym typeface="Droid Sans"/>
            </a:endParaRPr>
          </a:p>
        </p:txBody>
      </p:sp>
      <p:sp>
        <p:nvSpPr>
          <p:cNvPr id="1094" name="Google Shape;1094;p60"/>
          <p:cNvSpPr txBox="1"/>
          <p:nvPr/>
        </p:nvSpPr>
        <p:spPr>
          <a:xfrm>
            <a:off x="5811000" y="3851000"/>
            <a:ext cx="3165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compositor thread</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can handle </a:t>
            </a:r>
            <a:r>
              <a:rPr lang="en" sz="1800" b="1" i="1">
                <a:latin typeface="Droid Serif"/>
                <a:ea typeface="Droid Serif"/>
                <a:cs typeface="Droid Serif"/>
                <a:sym typeface="Droid Serif"/>
              </a:rPr>
              <a:t>input</a:t>
            </a:r>
            <a:r>
              <a:rPr lang="en" sz="1800" i="1">
                <a:latin typeface="Droid Serif"/>
                <a:ea typeface="Droid Serif"/>
                <a:cs typeface="Droid Serif"/>
                <a:sym typeface="Droid Serif"/>
              </a:rPr>
              <a:t> events.</a:t>
            </a:r>
            <a:endParaRPr sz="1800" i="1">
              <a:latin typeface="Droid Serif"/>
              <a:ea typeface="Droid Serif"/>
              <a:cs typeface="Droid Serif"/>
              <a:sym typeface="Droid Serif"/>
            </a:endParaRPr>
          </a:p>
        </p:txBody>
      </p:sp>
      <p:pic>
        <p:nvPicPr>
          <p:cNvPr id="1095" name="Google Shape;1095;p60" descr="latest"/>
          <p:cNvPicPr preferRelativeResize="0"/>
          <p:nvPr/>
        </p:nvPicPr>
        <p:blipFill>
          <a:blip r:embed="rId3">
            <a:alphaModFix/>
          </a:blip>
          <a:stretch>
            <a:fillRect/>
          </a:stretch>
        </p:blipFill>
        <p:spPr>
          <a:xfrm>
            <a:off x="1127900" y="1472226"/>
            <a:ext cx="1041634" cy="685799"/>
          </a:xfrm>
          <a:prstGeom prst="rect">
            <a:avLst/>
          </a:prstGeom>
          <a:noFill/>
          <a:ln>
            <a:noFill/>
          </a:ln>
        </p:spPr>
      </p:pic>
      <p:sp>
        <p:nvSpPr>
          <p:cNvPr id="1096" name="Google Shape;1096;p60"/>
          <p:cNvSpPr txBox="1"/>
          <p:nvPr/>
        </p:nvSpPr>
        <p:spPr>
          <a:xfrm rot="-1353">
            <a:off x="1146794" y="1566985"/>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097" name="Google Shape;1097;p60" descr="latest"/>
          <p:cNvPicPr preferRelativeResize="0"/>
          <p:nvPr/>
        </p:nvPicPr>
        <p:blipFill>
          <a:blip r:embed="rId3">
            <a:alphaModFix/>
          </a:blip>
          <a:stretch>
            <a:fillRect/>
          </a:stretch>
        </p:blipFill>
        <p:spPr>
          <a:xfrm>
            <a:off x="1127900" y="2411901"/>
            <a:ext cx="1041634" cy="685799"/>
          </a:xfrm>
          <a:prstGeom prst="rect">
            <a:avLst/>
          </a:prstGeom>
          <a:noFill/>
          <a:ln>
            <a:noFill/>
          </a:ln>
        </p:spPr>
      </p:pic>
      <p:sp>
        <p:nvSpPr>
          <p:cNvPr id="1098" name="Google Shape;1098;p60"/>
          <p:cNvSpPr txBox="1"/>
          <p:nvPr/>
        </p:nvSpPr>
        <p:spPr>
          <a:xfrm rot="-1569">
            <a:off x="1185075" y="2506734"/>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99" name="Google Shape;1099;p60"/>
          <p:cNvCxnSpPr/>
          <p:nvPr/>
        </p:nvCxnSpPr>
        <p:spPr>
          <a:xfrm>
            <a:off x="2169525" y="2038850"/>
            <a:ext cx="3489900" cy="0"/>
          </a:xfrm>
          <a:prstGeom prst="straightConnector1">
            <a:avLst/>
          </a:prstGeom>
          <a:noFill/>
          <a:ln w="28575" cap="flat" cmpd="sng">
            <a:solidFill>
              <a:schemeClr val="dk2"/>
            </a:solidFill>
            <a:prstDash val="solid"/>
            <a:round/>
            <a:headEnd type="none" w="med" len="med"/>
            <a:tailEnd type="triangle" w="med" len="med"/>
          </a:ln>
        </p:spPr>
      </p:cxnSp>
      <p:cxnSp>
        <p:nvCxnSpPr>
          <p:cNvPr id="1100" name="Google Shape;1100;p60"/>
          <p:cNvCxnSpPr/>
          <p:nvPr/>
        </p:nvCxnSpPr>
        <p:spPr>
          <a:xfrm>
            <a:off x="2146800" y="3000300"/>
            <a:ext cx="3496500" cy="0"/>
          </a:xfrm>
          <a:prstGeom prst="straightConnector1">
            <a:avLst/>
          </a:prstGeom>
          <a:noFill/>
          <a:ln w="28575" cap="flat" cmpd="sng">
            <a:solidFill>
              <a:schemeClr val="dk2"/>
            </a:solidFill>
            <a:prstDash val="solid"/>
            <a:round/>
            <a:headEnd type="none" w="med" len="med"/>
            <a:tailEnd type="triangle" w="med" len="med"/>
          </a:ln>
        </p:spPr>
      </p:cxnSp>
      <p:sp>
        <p:nvSpPr>
          <p:cNvPr id="1101" name="Google Shape;1101;p60"/>
          <p:cNvSpPr txBox="1"/>
          <p:nvPr/>
        </p:nvSpPr>
        <p:spPr>
          <a:xfrm>
            <a:off x="307774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2" name="Google Shape;1102;p60"/>
          <p:cNvSpPr txBox="1"/>
          <p:nvPr/>
        </p:nvSpPr>
        <p:spPr>
          <a:xfrm>
            <a:off x="385089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3" name="Google Shape;1103;p60"/>
          <p:cNvSpPr txBox="1"/>
          <p:nvPr/>
        </p:nvSpPr>
        <p:spPr>
          <a:xfrm>
            <a:off x="462404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4" name="Google Shape;1104;p60"/>
          <p:cNvSpPr/>
          <p:nvPr/>
        </p:nvSpPr>
        <p:spPr>
          <a:xfrm>
            <a:off x="2335950" y="1591125"/>
            <a:ext cx="3165600" cy="2790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Droid Sans"/>
                <a:ea typeface="Droid Sans"/>
                <a:cs typeface="Droid Sans"/>
                <a:sym typeface="Droid Sans"/>
              </a:rPr>
              <a:t>busy</a:t>
            </a:r>
            <a:endParaRPr i="1">
              <a:latin typeface="Droid Sans"/>
              <a:ea typeface="Droid Sans"/>
              <a:cs typeface="Droid Sans"/>
              <a:sym typeface="Droid Sans"/>
            </a:endParaRPr>
          </a:p>
        </p:txBody>
      </p:sp>
      <p:pic>
        <p:nvPicPr>
          <p:cNvPr id="1105" name="Google Shape;1105;p60" descr="vertical_scroll.png"/>
          <p:cNvPicPr preferRelativeResize="0"/>
          <p:nvPr/>
        </p:nvPicPr>
        <p:blipFill>
          <a:blip r:embed="rId4">
            <a:alphaModFix/>
          </a:blip>
          <a:stretch>
            <a:fillRect/>
          </a:stretch>
        </p:blipFill>
        <p:spPr>
          <a:xfrm>
            <a:off x="2513325" y="3898000"/>
            <a:ext cx="761999" cy="762001"/>
          </a:xfrm>
          <a:prstGeom prst="rect">
            <a:avLst/>
          </a:prstGeom>
          <a:noFill/>
          <a:ln>
            <a:noFill/>
          </a:ln>
        </p:spPr>
      </p:pic>
      <p:pic>
        <p:nvPicPr>
          <p:cNvPr id="1106" name="Google Shape;1106;p60" descr="vertical_scroll.png"/>
          <p:cNvPicPr preferRelativeResize="0"/>
          <p:nvPr/>
        </p:nvPicPr>
        <p:blipFill>
          <a:blip r:embed="rId4">
            <a:alphaModFix/>
          </a:blip>
          <a:stretch>
            <a:fillRect/>
          </a:stretch>
        </p:blipFill>
        <p:spPr>
          <a:xfrm>
            <a:off x="3353475" y="3898000"/>
            <a:ext cx="761999" cy="762001"/>
          </a:xfrm>
          <a:prstGeom prst="rect">
            <a:avLst/>
          </a:prstGeom>
          <a:noFill/>
          <a:ln>
            <a:noFill/>
          </a:ln>
        </p:spPr>
      </p:pic>
      <p:pic>
        <p:nvPicPr>
          <p:cNvPr id="1107" name="Google Shape;1107;p60" descr="vertical_scroll.png"/>
          <p:cNvPicPr preferRelativeResize="0"/>
          <p:nvPr/>
        </p:nvPicPr>
        <p:blipFill>
          <a:blip r:embed="rId4">
            <a:alphaModFix/>
          </a:blip>
          <a:stretch>
            <a:fillRect/>
          </a:stretch>
        </p:blipFill>
        <p:spPr>
          <a:xfrm>
            <a:off x="4115475" y="3898000"/>
            <a:ext cx="761999" cy="762001"/>
          </a:xfrm>
          <a:prstGeom prst="rect">
            <a:avLst/>
          </a:prstGeom>
          <a:noFill/>
          <a:ln>
            <a:noFill/>
          </a:ln>
        </p:spPr>
      </p:pic>
      <p:cxnSp>
        <p:nvCxnSpPr>
          <p:cNvPr id="1108" name="Google Shape;1108;p60"/>
          <p:cNvCxnSpPr>
            <a:stCxn id="1107" idx="0"/>
          </p:cNvCxnSpPr>
          <p:nvPr/>
        </p:nvCxnSpPr>
        <p:spPr>
          <a:xfrm rot="10800000" flipH="1">
            <a:off x="4496475" y="3103900"/>
            <a:ext cx="114000" cy="794100"/>
          </a:xfrm>
          <a:prstGeom prst="straightConnector1">
            <a:avLst/>
          </a:prstGeom>
          <a:noFill/>
          <a:ln w="19050" cap="flat" cmpd="sng">
            <a:solidFill>
              <a:schemeClr val="dk2"/>
            </a:solidFill>
            <a:prstDash val="solid"/>
            <a:round/>
            <a:headEnd type="none" w="med" len="med"/>
            <a:tailEnd type="triangle" w="med" len="med"/>
          </a:ln>
        </p:spPr>
      </p:cxnSp>
      <p:sp>
        <p:nvSpPr>
          <p:cNvPr id="1109" name="Google Shape;1109;p60"/>
          <p:cNvSpPr txBox="1"/>
          <p:nvPr/>
        </p:nvSpPr>
        <p:spPr>
          <a:xfrm>
            <a:off x="898425" y="3961750"/>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input from</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browser process</a:t>
            </a:r>
            <a:endParaRPr i="1">
              <a:latin typeface="Droid Serif"/>
              <a:ea typeface="Droid Serif"/>
              <a:cs typeface="Droid Serif"/>
              <a:sym typeface="Droid Serif"/>
            </a:endParaRPr>
          </a:p>
        </p:txBody>
      </p:sp>
      <p:cxnSp>
        <p:nvCxnSpPr>
          <p:cNvPr id="1110" name="Google Shape;1110;p60"/>
          <p:cNvCxnSpPr/>
          <p:nvPr/>
        </p:nvCxnSpPr>
        <p:spPr>
          <a:xfrm rot="10800000" flipH="1">
            <a:off x="3736900" y="3103900"/>
            <a:ext cx="114000" cy="794100"/>
          </a:xfrm>
          <a:prstGeom prst="straightConnector1">
            <a:avLst/>
          </a:prstGeom>
          <a:noFill/>
          <a:ln w="19050" cap="flat" cmpd="sng">
            <a:solidFill>
              <a:schemeClr val="dk2"/>
            </a:solidFill>
            <a:prstDash val="solid"/>
            <a:round/>
            <a:headEnd type="none" w="med" len="med"/>
            <a:tailEnd type="triangle" w="med" len="med"/>
          </a:ln>
        </p:spPr>
      </p:cxnSp>
      <p:cxnSp>
        <p:nvCxnSpPr>
          <p:cNvPr id="1111" name="Google Shape;1111;p60"/>
          <p:cNvCxnSpPr/>
          <p:nvPr/>
        </p:nvCxnSpPr>
        <p:spPr>
          <a:xfrm rot="10800000" flipH="1">
            <a:off x="2963750" y="3079675"/>
            <a:ext cx="123900" cy="868200"/>
          </a:xfrm>
          <a:prstGeom prst="straightConnector1">
            <a:avLst/>
          </a:prstGeom>
          <a:noFill/>
          <a:ln w="19050" cap="flat" cmpd="sng">
            <a:solidFill>
              <a:schemeClr val="dk2"/>
            </a:solidFill>
            <a:prstDash val="solid"/>
            <a:round/>
            <a:headEnd type="none" w="med" len="med"/>
            <a:tailEnd type="triangle" w="med" len="med"/>
          </a:ln>
        </p:spPr>
      </p:cxnSp>
      <p:sp>
        <p:nvSpPr>
          <p:cNvPr id="1112" name="Google Shape;1112;p60"/>
          <p:cNvSpPr/>
          <p:nvPr/>
        </p:nvSpPr>
        <p:spPr>
          <a:xfrm>
            <a:off x="515975" y="1227175"/>
            <a:ext cx="5466000" cy="2294700"/>
          </a:xfrm>
          <a:prstGeom prst="frame">
            <a:avLst>
              <a:gd name="adj1" fmla="val 3271"/>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3" name="Google Shape;1113;p60"/>
          <p:cNvSpPr txBox="1"/>
          <p:nvPr/>
        </p:nvSpPr>
        <p:spPr>
          <a:xfrm rot="-5400000">
            <a:off x="-211825" y="1995100"/>
            <a:ext cx="18366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renderer process</a:t>
            </a:r>
            <a:endParaRPr i="1">
              <a:latin typeface="Droid Serif"/>
              <a:ea typeface="Droid Serif"/>
              <a:cs typeface="Droid Serif"/>
              <a:sym typeface="Droid Serif"/>
            </a:endParaRPr>
          </a:p>
        </p:txBody>
      </p:sp>
      <p:pic>
        <p:nvPicPr>
          <p:cNvPr id="1114" name="Google Shape;1114;p60" descr="scrolling.gif"/>
          <p:cNvPicPr preferRelativeResize="0"/>
          <p:nvPr/>
        </p:nvPicPr>
        <p:blipFill>
          <a:blip r:embed="rId5">
            <a:alphaModFix/>
          </a:blip>
          <a:stretch>
            <a:fillRect/>
          </a:stretch>
        </p:blipFill>
        <p:spPr>
          <a:xfrm>
            <a:off x="7059200" y="1179474"/>
            <a:ext cx="1357425" cy="23578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 list</a:t>
            </a:r>
            <a:endParaRPr sz="3600" b="1">
              <a:solidFill>
                <a:srgbClr val="434343"/>
              </a:solidFill>
              <a:latin typeface="Droid Sans"/>
              <a:ea typeface="Droid Sans"/>
              <a:cs typeface="Droid Sans"/>
              <a:sym typeface="Droid Sans"/>
            </a:endParaRPr>
          </a:p>
        </p:txBody>
      </p:sp>
      <p:sp>
        <p:nvSpPr>
          <p:cNvPr id="1121" name="Google Shape;1121;p61"/>
          <p:cNvSpPr txBox="1"/>
          <p:nvPr/>
        </p:nvSpPr>
        <p:spPr>
          <a:xfrm>
            <a:off x="3557700" y="3581400"/>
            <a:ext cx="4724400" cy="12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layer list is based on the layout tree. It has no hierarchy.</a:t>
            </a:r>
            <a:endParaRPr sz="1800" i="1">
              <a:latin typeface="Droid Serif"/>
              <a:ea typeface="Droid Serif"/>
              <a:cs typeface="Droid Serif"/>
              <a:sym typeface="Droid Serif"/>
            </a:endParaRPr>
          </a:p>
        </p:txBody>
      </p:sp>
      <p:sp>
        <p:nvSpPr>
          <p:cNvPr id="1122" name="Google Shape;1122;p61"/>
          <p:cNvSpPr txBox="1"/>
          <p:nvPr/>
        </p:nvSpPr>
        <p:spPr>
          <a:xfrm>
            <a:off x="609600" y="1295400"/>
            <a:ext cx="1169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1123" name="Google Shape;1123;p61"/>
          <p:cNvSpPr txBox="1"/>
          <p:nvPr/>
        </p:nvSpPr>
        <p:spPr>
          <a:xfrm>
            <a:off x="838200" y="16764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4" name="Google Shape;1124;p61"/>
          <p:cNvSpPr txBox="1"/>
          <p:nvPr/>
        </p:nvSpPr>
        <p:spPr>
          <a:xfrm>
            <a:off x="1066800" y="2057400"/>
            <a:ext cx="2693700" cy="457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5" name="Google Shape;1125;p61"/>
          <p:cNvSpPr txBox="1"/>
          <p:nvPr/>
        </p:nvSpPr>
        <p:spPr>
          <a:xfrm>
            <a:off x="1306200" y="25869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sp>
        <p:nvSpPr>
          <p:cNvPr id="1126" name="Google Shape;1126;p61"/>
          <p:cNvSpPr txBox="1"/>
          <p:nvPr/>
        </p:nvSpPr>
        <p:spPr>
          <a:xfrm>
            <a:off x="12954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1127" name="Google Shape;1127;p61"/>
          <p:cNvCxnSpPr>
            <a:endCxn id="1123" idx="1"/>
          </p:cNvCxnSpPr>
          <p:nvPr/>
        </p:nvCxnSpPr>
        <p:spPr>
          <a:xfrm rot="-5400000" flipH="1">
            <a:off x="646350" y="16369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1128" name="Google Shape;1128;p61"/>
          <p:cNvCxnSpPr>
            <a:endCxn id="1124" idx="1"/>
          </p:cNvCxnSpPr>
          <p:nvPr/>
        </p:nvCxnSpPr>
        <p:spPr>
          <a:xfrm rot="-5400000" flipH="1">
            <a:off x="851550" y="2070750"/>
            <a:ext cx="304800" cy="125700"/>
          </a:xfrm>
          <a:prstGeom prst="curvedConnector2">
            <a:avLst/>
          </a:prstGeom>
          <a:noFill/>
          <a:ln w="19050" cap="flat" cmpd="sng">
            <a:solidFill>
              <a:schemeClr val="dk2"/>
            </a:solidFill>
            <a:prstDash val="solid"/>
            <a:round/>
            <a:headEnd type="none" w="med" len="med"/>
            <a:tailEnd type="none" w="med" len="med"/>
          </a:ln>
        </p:spPr>
      </p:cxnSp>
      <p:cxnSp>
        <p:nvCxnSpPr>
          <p:cNvPr id="1129" name="Google Shape;1129;p61"/>
          <p:cNvCxnSpPr>
            <a:endCxn id="1125" idx="1"/>
          </p:cNvCxnSpPr>
          <p:nvPr/>
        </p:nvCxnSpPr>
        <p:spPr>
          <a:xfrm rot="-5400000" flipH="1">
            <a:off x="1125600" y="2558700"/>
            <a:ext cx="224700" cy="136500"/>
          </a:xfrm>
          <a:prstGeom prst="curvedConnector2">
            <a:avLst/>
          </a:prstGeom>
          <a:noFill/>
          <a:ln w="19050" cap="flat" cmpd="sng">
            <a:solidFill>
              <a:schemeClr val="dk2"/>
            </a:solidFill>
            <a:prstDash val="solid"/>
            <a:round/>
            <a:headEnd type="none" w="med" len="med"/>
            <a:tailEnd type="none" w="med" len="med"/>
          </a:ln>
        </p:spPr>
      </p:cxnSp>
      <p:sp>
        <p:nvSpPr>
          <p:cNvPr id="1130" name="Google Shape;1130;p61"/>
          <p:cNvSpPr txBox="1"/>
          <p:nvPr/>
        </p:nvSpPr>
        <p:spPr>
          <a:xfrm>
            <a:off x="2577300" y="2113800"/>
            <a:ext cx="1107000" cy="324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transform: ...</a:t>
            </a:r>
            <a:endParaRPr sz="1200">
              <a:latin typeface="Droid Sans"/>
              <a:ea typeface="Droid Sans"/>
              <a:cs typeface="Droid Sans"/>
              <a:sym typeface="Droid Sans"/>
            </a:endParaRPr>
          </a:p>
        </p:txBody>
      </p:sp>
      <p:cxnSp>
        <p:nvCxnSpPr>
          <p:cNvPr id="1131" name="Google Shape;1131;p61"/>
          <p:cNvCxnSpPr>
            <a:endCxn id="1126" idx="1"/>
          </p:cNvCxnSpPr>
          <p:nvPr/>
        </p:nvCxnSpPr>
        <p:spPr>
          <a:xfrm rot="-5400000" flipH="1">
            <a:off x="926550" y="2755350"/>
            <a:ext cx="606600" cy="131100"/>
          </a:xfrm>
          <a:prstGeom prst="curvedConnector2">
            <a:avLst/>
          </a:prstGeom>
          <a:noFill/>
          <a:ln w="19050" cap="flat" cmpd="sng">
            <a:solidFill>
              <a:schemeClr val="dk2"/>
            </a:solidFill>
            <a:prstDash val="solid"/>
            <a:round/>
            <a:headEnd type="none" w="med" len="med"/>
            <a:tailEnd type="none" w="med" len="med"/>
          </a:ln>
        </p:spPr>
      </p:cxnSp>
      <p:sp>
        <p:nvSpPr>
          <p:cNvPr id="1132" name="Google Shape;1132;p61"/>
          <p:cNvSpPr txBox="1"/>
          <p:nvPr/>
        </p:nvSpPr>
        <p:spPr>
          <a:xfrm>
            <a:off x="864900" y="3352800"/>
            <a:ext cx="1143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layout tree</a:t>
            </a:r>
            <a:endParaRPr i="1">
              <a:latin typeface="Droid Serif"/>
              <a:ea typeface="Droid Serif"/>
              <a:cs typeface="Droid Serif"/>
              <a:sym typeface="Droid Serif"/>
            </a:endParaRPr>
          </a:p>
        </p:txBody>
      </p:sp>
      <p:sp>
        <p:nvSpPr>
          <p:cNvPr id="1133" name="Google Shape;1133;p61"/>
          <p:cNvSpPr txBox="1"/>
          <p:nvPr/>
        </p:nvSpPr>
        <p:spPr>
          <a:xfrm>
            <a:off x="3886200" y="1295400"/>
            <a:ext cx="1093500" cy="3048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sp>
        <p:nvSpPr>
          <p:cNvPr id="1134" name="Google Shape;1134;p61"/>
          <p:cNvSpPr txBox="1"/>
          <p:nvPr/>
        </p:nvSpPr>
        <p:spPr>
          <a:xfrm>
            <a:off x="4267200" y="2057400"/>
            <a:ext cx="1093500" cy="4572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135" name="Google Shape;1135;p61"/>
          <p:cNvCxnSpPr>
            <a:endCxn id="1134" idx="1"/>
          </p:cNvCxnSpPr>
          <p:nvPr/>
        </p:nvCxnSpPr>
        <p:spPr>
          <a:xfrm rot="-5400000" flipH="1">
            <a:off x="3807900" y="1826700"/>
            <a:ext cx="681600" cy="237000"/>
          </a:xfrm>
          <a:prstGeom prst="curvedConnector2">
            <a:avLst/>
          </a:prstGeom>
          <a:noFill/>
          <a:ln w="19050" cap="flat" cmpd="sng">
            <a:solidFill>
              <a:schemeClr val="dk2"/>
            </a:solidFill>
            <a:prstDash val="solid"/>
            <a:round/>
            <a:headEnd type="none" w="med" len="med"/>
            <a:tailEnd type="none" w="med" len="med"/>
          </a:ln>
        </p:spPr>
      </p:cxnSp>
      <p:cxnSp>
        <p:nvCxnSpPr>
          <p:cNvPr id="1136" name="Google Shape;1136;p61"/>
          <p:cNvCxnSpPr>
            <a:stCxn id="1122" idx="3"/>
          </p:cNvCxnSpPr>
          <p:nvPr/>
        </p:nvCxnSpPr>
        <p:spPr>
          <a:xfrm>
            <a:off x="1779300" y="1447800"/>
            <a:ext cx="1984800" cy="11400"/>
          </a:xfrm>
          <a:prstGeom prst="straightConnector1">
            <a:avLst/>
          </a:prstGeom>
          <a:noFill/>
          <a:ln w="19050" cap="flat" cmpd="sng">
            <a:solidFill>
              <a:srgbClr val="C27BA0"/>
            </a:solidFill>
            <a:prstDash val="dash"/>
            <a:round/>
            <a:headEnd type="none" w="med" len="med"/>
            <a:tailEnd type="triangle" w="med" len="med"/>
          </a:ln>
        </p:spPr>
      </p:cxnSp>
      <p:cxnSp>
        <p:nvCxnSpPr>
          <p:cNvPr id="1137" name="Google Shape;1137;p61"/>
          <p:cNvCxnSpPr/>
          <p:nvPr/>
        </p:nvCxnSpPr>
        <p:spPr>
          <a:xfrm>
            <a:off x="3760500" y="2286000"/>
            <a:ext cx="406800" cy="11700"/>
          </a:xfrm>
          <a:prstGeom prst="straightConnector1">
            <a:avLst/>
          </a:prstGeom>
          <a:noFill/>
          <a:ln w="19050" cap="flat" cmpd="sng">
            <a:solidFill>
              <a:srgbClr val="C27BA0"/>
            </a:solidFill>
            <a:prstDash val="dash"/>
            <a:round/>
            <a:headEnd type="none" w="med" len="med"/>
            <a:tailEnd type="triangle" w="med" len="med"/>
          </a:ln>
        </p:spPr>
      </p:cxnSp>
      <p:sp>
        <p:nvSpPr>
          <p:cNvPr id="1138" name="Google Shape;1138;p61"/>
          <p:cNvSpPr txBox="1"/>
          <p:nvPr/>
        </p:nvSpPr>
        <p:spPr>
          <a:xfrm>
            <a:off x="6019800" y="1295400"/>
            <a:ext cx="11430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39" name="Google Shape;1139;p61"/>
          <p:cNvSpPr txBox="1"/>
          <p:nvPr/>
        </p:nvSpPr>
        <p:spPr>
          <a:xfrm>
            <a:off x="6019800" y="2057400"/>
            <a:ext cx="1143000" cy="457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140" name="Google Shape;1140;p61"/>
          <p:cNvCxnSpPr>
            <a:stCxn id="1133" idx="3"/>
            <a:endCxn id="1138" idx="1"/>
          </p:cNvCxnSpPr>
          <p:nvPr/>
        </p:nvCxnSpPr>
        <p:spPr>
          <a:xfrm>
            <a:off x="4979700" y="1447800"/>
            <a:ext cx="1040100" cy="0"/>
          </a:xfrm>
          <a:prstGeom prst="straightConnector1">
            <a:avLst/>
          </a:prstGeom>
          <a:noFill/>
          <a:ln w="19050" cap="flat" cmpd="sng">
            <a:solidFill>
              <a:srgbClr val="E69138"/>
            </a:solidFill>
            <a:prstDash val="dash"/>
            <a:round/>
            <a:headEnd type="none" w="med" len="med"/>
            <a:tailEnd type="triangle" w="med" len="med"/>
          </a:ln>
        </p:spPr>
      </p:cxnSp>
      <p:cxnSp>
        <p:nvCxnSpPr>
          <p:cNvPr id="1141" name="Google Shape;1141;p61"/>
          <p:cNvCxnSpPr>
            <a:endCxn id="1139" idx="1"/>
          </p:cNvCxnSpPr>
          <p:nvPr/>
        </p:nvCxnSpPr>
        <p:spPr>
          <a:xfrm rot="10800000" flipH="1">
            <a:off x="5356800" y="2286000"/>
            <a:ext cx="663000" cy="4800"/>
          </a:xfrm>
          <a:prstGeom prst="straightConnector1">
            <a:avLst/>
          </a:prstGeom>
          <a:noFill/>
          <a:ln w="19050" cap="flat" cmpd="sng">
            <a:solidFill>
              <a:srgbClr val="E69138"/>
            </a:solidFill>
            <a:prstDash val="dash"/>
            <a:round/>
            <a:headEnd type="none" w="med" len="med"/>
            <a:tailEnd type="triangle" w="med" len="med"/>
          </a:ln>
        </p:spPr>
      </p:cxnSp>
      <p:sp>
        <p:nvSpPr>
          <p:cNvPr id="1142" name="Google Shape;1142;p61"/>
          <p:cNvSpPr txBox="1"/>
          <p:nvPr/>
        </p:nvSpPr>
        <p:spPr>
          <a:xfrm>
            <a:off x="4191000" y="2590800"/>
            <a:ext cx="16002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PaintLayer is a</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compositing</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"candidate".</a:t>
            </a:r>
            <a:endParaRPr i="1">
              <a:latin typeface="Droid Serif"/>
              <a:ea typeface="Droid Serif"/>
              <a:cs typeface="Droid Serif"/>
              <a:sym typeface="Droid Serif"/>
            </a:endParaRPr>
          </a:p>
        </p:txBody>
      </p:sp>
      <p:sp>
        <p:nvSpPr>
          <p:cNvPr id="1143" name="Google Shape;1143;p61"/>
          <p:cNvSpPr txBox="1"/>
          <p:nvPr/>
        </p:nvSpPr>
        <p:spPr>
          <a:xfrm>
            <a:off x="6096000" y="2590800"/>
            <a:ext cx="1066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layer list</a:t>
            </a:r>
            <a:endParaRPr i="1">
              <a:latin typeface="Droid Serif"/>
              <a:ea typeface="Droid Serif"/>
              <a:cs typeface="Droid Serif"/>
              <a:sym typeface="Droid Serif"/>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62"/>
          <p:cNvSpPr txBox="1"/>
          <p:nvPr/>
        </p:nvSpPr>
        <p:spPr>
          <a:xfrm>
            <a:off x="6553200" y="3048000"/>
            <a:ext cx="1752600" cy="9144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49" name="Google Shape;1149;p62"/>
          <p:cNvSpPr txBox="1"/>
          <p:nvPr/>
        </p:nvSpPr>
        <p:spPr>
          <a:xfrm>
            <a:off x="1676400" y="34290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50" name="Google Shape;1150;p6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compositing update</a:t>
            </a:r>
            <a:endParaRPr sz="3600" b="1">
              <a:solidFill>
                <a:srgbClr val="434343"/>
              </a:solidFill>
              <a:latin typeface="Droid Sans"/>
              <a:ea typeface="Droid Sans"/>
              <a:cs typeface="Droid Sans"/>
              <a:sym typeface="Droid Sans"/>
            </a:endParaRPr>
          </a:p>
        </p:txBody>
      </p:sp>
      <p:sp>
        <p:nvSpPr>
          <p:cNvPr id="1152" name="Google Shape;1152;p62"/>
          <p:cNvSpPr txBox="1"/>
          <p:nvPr/>
        </p:nvSpPr>
        <p:spPr>
          <a:xfrm>
            <a:off x="19407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153" name="Google Shape;1153;p62"/>
          <p:cNvSpPr txBox="1"/>
          <p:nvPr/>
        </p:nvSpPr>
        <p:spPr>
          <a:xfrm>
            <a:off x="313385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154" name="Google Shape;1154;p62"/>
          <p:cNvSpPr txBox="1"/>
          <p:nvPr/>
        </p:nvSpPr>
        <p:spPr>
          <a:xfrm>
            <a:off x="43270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155" name="Google Shape;1155;p62"/>
          <p:cNvSpPr txBox="1"/>
          <p:nvPr/>
        </p:nvSpPr>
        <p:spPr>
          <a:xfrm>
            <a:off x="71087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156" name="Google Shape;1156;p62" descr="latest"/>
          <p:cNvPicPr preferRelativeResize="0"/>
          <p:nvPr/>
        </p:nvPicPr>
        <p:blipFill>
          <a:blip r:embed="rId3">
            <a:alphaModFix/>
          </a:blip>
          <a:stretch>
            <a:fillRect/>
          </a:stretch>
        </p:blipFill>
        <p:spPr>
          <a:xfrm>
            <a:off x="762000" y="1623989"/>
            <a:ext cx="1041634" cy="685799"/>
          </a:xfrm>
          <a:prstGeom prst="rect">
            <a:avLst/>
          </a:prstGeom>
          <a:noFill/>
          <a:ln>
            <a:noFill/>
          </a:ln>
        </p:spPr>
      </p:pic>
      <p:sp>
        <p:nvSpPr>
          <p:cNvPr id="1157" name="Google Shape;1157;p62"/>
          <p:cNvSpPr txBox="1"/>
          <p:nvPr/>
        </p:nvSpPr>
        <p:spPr>
          <a:xfrm rot="-1353">
            <a:off x="780894" y="1718747"/>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158" name="Google Shape;1158;p62"/>
          <p:cNvCxnSpPr/>
          <p:nvPr/>
        </p:nvCxnSpPr>
        <p:spPr>
          <a:xfrm>
            <a:off x="1803625" y="2190613"/>
            <a:ext cx="3328800" cy="0"/>
          </a:xfrm>
          <a:prstGeom prst="straightConnector1">
            <a:avLst/>
          </a:prstGeom>
          <a:noFill/>
          <a:ln w="28575" cap="flat" cmpd="sng">
            <a:solidFill>
              <a:srgbClr val="999999"/>
            </a:solidFill>
            <a:prstDash val="solid"/>
            <a:round/>
            <a:headEnd type="none" w="med" len="med"/>
            <a:tailEnd type="triangle" w="med" len="med"/>
          </a:ln>
        </p:spPr>
      </p:cxnSp>
      <p:sp>
        <p:nvSpPr>
          <p:cNvPr id="1159" name="Google Shape;1159;p62"/>
          <p:cNvSpPr txBox="1"/>
          <p:nvPr/>
        </p:nvSpPr>
        <p:spPr>
          <a:xfrm>
            <a:off x="5520150" y="1425938"/>
            <a:ext cx="1309800" cy="5553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160" name="Google Shape;1160;p62"/>
          <p:cNvSpPr/>
          <p:nvPr/>
        </p:nvSpPr>
        <p:spPr>
          <a:xfrm>
            <a:off x="5473675" y="1062025"/>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cxnSp>
        <p:nvCxnSpPr>
          <p:cNvPr id="1161" name="Google Shape;1161;p62"/>
          <p:cNvCxnSpPr>
            <a:stCxn id="1152" idx="3"/>
            <a:endCxn id="1153" idx="1"/>
          </p:cNvCxnSpPr>
          <p:nvPr/>
        </p:nvCxnSpPr>
        <p:spPr>
          <a:xfrm>
            <a:off x="2855100" y="1691888"/>
            <a:ext cx="278700" cy="0"/>
          </a:xfrm>
          <a:prstGeom prst="straightConnector1">
            <a:avLst/>
          </a:prstGeom>
          <a:noFill/>
          <a:ln w="19050" cap="flat" cmpd="sng">
            <a:solidFill>
              <a:schemeClr val="dk2"/>
            </a:solidFill>
            <a:prstDash val="solid"/>
            <a:round/>
            <a:headEnd type="none" w="med" len="med"/>
            <a:tailEnd type="triangle" w="med" len="med"/>
          </a:ln>
        </p:spPr>
      </p:cxnSp>
      <p:cxnSp>
        <p:nvCxnSpPr>
          <p:cNvPr id="1162" name="Google Shape;1162;p62"/>
          <p:cNvCxnSpPr>
            <a:stCxn id="1153" idx="3"/>
            <a:endCxn id="1154" idx="1"/>
          </p:cNvCxnSpPr>
          <p:nvPr/>
        </p:nvCxnSpPr>
        <p:spPr>
          <a:xfrm>
            <a:off x="4048250" y="1691888"/>
            <a:ext cx="278700" cy="0"/>
          </a:xfrm>
          <a:prstGeom prst="straightConnector1">
            <a:avLst/>
          </a:prstGeom>
          <a:noFill/>
          <a:ln w="19050" cap="flat" cmpd="sng">
            <a:solidFill>
              <a:schemeClr val="dk2"/>
            </a:solidFill>
            <a:prstDash val="solid"/>
            <a:round/>
            <a:headEnd type="none" w="med" len="med"/>
            <a:tailEnd type="triangle" w="med" len="med"/>
          </a:ln>
        </p:spPr>
      </p:cxnSp>
      <p:cxnSp>
        <p:nvCxnSpPr>
          <p:cNvPr id="1163" name="Google Shape;1163;p62"/>
          <p:cNvCxnSpPr>
            <a:stCxn id="1154" idx="3"/>
            <a:endCxn id="1159" idx="1"/>
          </p:cNvCxnSpPr>
          <p:nvPr/>
        </p:nvCxnSpPr>
        <p:spPr>
          <a:xfrm>
            <a:off x="5241400" y="1691888"/>
            <a:ext cx="278700" cy="11700"/>
          </a:xfrm>
          <a:prstGeom prst="straightConnector1">
            <a:avLst/>
          </a:prstGeom>
          <a:noFill/>
          <a:ln w="19050" cap="flat" cmpd="sng">
            <a:solidFill>
              <a:schemeClr val="dk2"/>
            </a:solidFill>
            <a:prstDash val="solid"/>
            <a:round/>
            <a:headEnd type="none" w="med" len="med"/>
            <a:tailEnd type="triangle" w="med" len="med"/>
          </a:ln>
        </p:spPr>
      </p:cxnSp>
      <p:cxnSp>
        <p:nvCxnSpPr>
          <p:cNvPr id="1164" name="Google Shape;1164;p62"/>
          <p:cNvCxnSpPr>
            <a:stCxn id="1159" idx="3"/>
            <a:endCxn id="1155" idx="1"/>
          </p:cNvCxnSpPr>
          <p:nvPr/>
        </p:nvCxnSpPr>
        <p:spPr>
          <a:xfrm rot="10800000" flipH="1">
            <a:off x="6829950" y="1691888"/>
            <a:ext cx="278700" cy="11700"/>
          </a:xfrm>
          <a:prstGeom prst="straightConnector1">
            <a:avLst/>
          </a:prstGeom>
          <a:noFill/>
          <a:ln w="19050" cap="flat" cmpd="sng">
            <a:solidFill>
              <a:schemeClr val="dk2"/>
            </a:solidFill>
            <a:prstDash val="solid"/>
            <a:round/>
            <a:headEnd type="none" w="med" len="med"/>
            <a:tailEnd type="triangle" w="med" len="med"/>
          </a:ln>
        </p:spPr>
      </p:cxnSp>
      <p:sp>
        <p:nvSpPr>
          <p:cNvPr id="1165" name="Google Shape;1165;p62"/>
          <p:cNvSpPr txBox="1"/>
          <p:nvPr/>
        </p:nvSpPr>
        <p:spPr>
          <a:xfrm>
            <a:off x="762000" y="2895600"/>
            <a:ext cx="37851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PaintLayerCompositor</a:t>
            </a:r>
            <a:r>
              <a:rPr lang="en">
                <a:latin typeface="Consolas"/>
                <a:ea typeface="Consolas"/>
                <a:cs typeface="Consolas"/>
                <a:sym typeface="Consolas"/>
              </a:rPr>
              <a:t>::UpdateIfNeeded</a:t>
            </a:r>
            <a:endParaRPr>
              <a:solidFill>
                <a:srgbClr val="0000FF"/>
              </a:solidFill>
              <a:latin typeface="Consolas"/>
              <a:ea typeface="Consolas"/>
              <a:cs typeface="Consolas"/>
              <a:sym typeface="Consolas"/>
            </a:endParaRPr>
          </a:p>
        </p:txBody>
      </p:sp>
      <p:sp>
        <p:nvSpPr>
          <p:cNvPr id="1166" name="Google Shape;1166;p62"/>
          <p:cNvSpPr txBox="1"/>
          <p:nvPr/>
        </p:nvSpPr>
        <p:spPr>
          <a:xfrm>
            <a:off x="3124200" y="35052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67" name="Google Shape;1167;p62"/>
          <p:cNvSpPr/>
          <p:nvPr/>
        </p:nvSpPr>
        <p:spPr>
          <a:xfrm>
            <a:off x="4267200" y="1981200"/>
            <a:ext cx="1447800" cy="914400"/>
          </a:xfrm>
          <a:custGeom>
            <a:avLst/>
            <a:gdLst/>
            <a:ahLst/>
            <a:cxnLst/>
            <a:rect l="l" t="t" r="r" b="b"/>
            <a:pathLst>
              <a:path w="57912" h="36576" extrusionOk="0">
                <a:moveTo>
                  <a:pt x="57912" y="0"/>
                </a:moveTo>
                <a:lnTo>
                  <a:pt x="57912" y="21336"/>
                </a:lnTo>
                <a:lnTo>
                  <a:pt x="0" y="21336"/>
                </a:lnTo>
                <a:lnTo>
                  <a:pt x="0" y="36576"/>
                </a:lnTo>
              </a:path>
            </a:pathLst>
          </a:custGeom>
          <a:noFill/>
          <a:ln w="28575" cap="flat" cmpd="sng">
            <a:solidFill>
              <a:srgbClr val="6AA84F"/>
            </a:solidFill>
            <a:prstDash val="solid"/>
            <a:round/>
            <a:headEnd type="none" w="med" len="med"/>
            <a:tailEnd type="triangle" w="med" len="med"/>
          </a:ln>
        </p:spPr>
      </p:sp>
      <p:sp>
        <p:nvSpPr>
          <p:cNvPr id="1168" name="Google Shape;1168;p62"/>
          <p:cNvSpPr txBox="1"/>
          <p:nvPr/>
        </p:nvSpPr>
        <p:spPr>
          <a:xfrm>
            <a:off x="1676400" y="38862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69" name="Google Shape;1169;p62"/>
          <p:cNvSpPr txBox="1"/>
          <p:nvPr/>
        </p:nvSpPr>
        <p:spPr>
          <a:xfrm>
            <a:off x="3124200" y="39624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0" name="Google Shape;1170;p62"/>
          <p:cNvSpPr txBox="1"/>
          <p:nvPr/>
        </p:nvSpPr>
        <p:spPr>
          <a:xfrm>
            <a:off x="1676400" y="43434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71" name="Google Shape;1171;p62"/>
          <p:cNvSpPr txBox="1"/>
          <p:nvPr/>
        </p:nvSpPr>
        <p:spPr>
          <a:xfrm>
            <a:off x="3124200" y="44196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2" name="Google Shape;1172;p62"/>
          <p:cNvSpPr/>
          <p:nvPr/>
        </p:nvSpPr>
        <p:spPr>
          <a:xfrm>
            <a:off x="1371600" y="3429000"/>
            <a:ext cx="152400" cy="1295400"/>
          </a:xfrm>
          <a:prstGeom prst="leftBrace">
            <a:avLst>
              <a:gd name="adj1" fmla="val 8333"/>
              <a:gd name="adj2" fmla="val 5000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3" name="Google Shape;1173;p62"/>
          <p:cNvCxnSpPr>
            <a:endCxn id="1172" idx="1"/>
          </p:cNvCxnSpPr>
          <p:nvPr/>
        </p:nvCxnSpPr>
        <p:spPr>
          <a:xfrm rot="-5400000" flipH="1">
            <a:off x="739500" y="3444600"/>
            <a:ext cx="787500" cy="476700"/>
          </a:xfrm>
          <a:prstGeom prst="curvedConnector2">
            <a:avLst/>
          </a:prstGeom>
          <a:noFill/>
          <a:ln w="19050" cap="flat" cmpd="sng">
            <a:solidFill>
              <a:srgbClr val="6AA84F"/>
            </a:solidFill>
            <a:prstDash val="solid"/>
            <a:round/>
            <a:headEnd type="none" w="med" len="med"/>
            <a:tailEnd type="none" w="med" len="med"/>
          </a:ln>
        </p:spPr>
      </p:cxnSp>
      <p:sp>
        <p:nvSpPr>
          <p:cNvPr id="1174" name="Google Shape;1174;p62"/>
          <p:cNvSpPr txBox="1"/>
          <p:nvPr/>
        </p:nvSpPr>
        <p:spPr>
          <a:xfrm rot="3555041">
            <a:off x="563422" y="3832750"/>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1175" name="Google Shape;1175;p62"/>
          <p:cNvSpPr/>
          <p:nvPr/>
        </p:nvSpPr>
        <p:spPr>
          <a:xfrm>
            <a:off x="68580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sp>
        <p:nvSpPr>
          <p:cNvPr id="1176" name="Google Shape;1176;p62"/>
          <p:cNvSpPr txBox="1"/>
          <p:nvPr/>
        </p:nvSpPr>
        <p:spPr>
          <a:xfrm>
            <a:off x="6349500" y="2362200"/>
            <a:ext cx="21849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r>
              <a:rPr lang="en" b="1">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
        <p:nvSpPr>
          <p:cNvPr id="1177" name="Google Shape;1177;p62"/>
          <p:cNvSpPr/>
          <p:nvPr/>
        </p:nvSpPr>
        <p:spPr>
          <a:xfrm>
            <a:off x="72780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sp>
        <p:nvSpPr>
          <p:cNvPr id="1178" name="Google Shape;1178;p62"/>
          <p:cNvSpPr/>
          <p:nvPr/>
        </p:nvSpPr>
        <p:spPr>
          <a:xfrm>
            <a:off x="76962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cxnSp>
        <p:nvCxnSpPr>
          <p:cNvPr id="1179" name="Google Shape;1179;p62"/>
          <p:cNvCxnSpPr/>
          <p:nvPr/>
        </p:nvCxnSpPr>
        <p:spPr>
          <a:xfrm>
            <a:off x="7296025" y="1846175"/>
            <a:ext cx="0" cy="483600"/>
          </a:xfrm>
          <a:prstGeom prst="straightConnector1">
            <a:avLst/>
          </a:prstGeom>
          <a:noFill/>
          <a:ln w="19050" cap="flat" cmpd="sng">
            <a:solidFill>
              <a:schemeClr val="dk2"/>
            </a:solidFill>
            <a:prstDash val="solid"/>
            <a:round/>
            <a:headEnd type="none" w="med" len="med"/>
            <a:tailEnd type="triangle" w="med" len="med"/>
          </a:ln>
        </p:spPr>
      </p:cxnSp>
      <p:cxnSp>
        <p:nvCxnSpPr>
          <p:cNvPr id="1180" name="Google Shape;1180;p62"/>
          <p:cNvCxnSpPr/>
          <p:nvPr/>
        </p:nvCxnSpPr>
        <p:spPr>
          <a:xfrm>
            <a:off x="7907175" y="2739725"/>
            <a:ext cx="0" cy="653100"/>
          </a:xfrm>
          <a:prstGeom prst="straightConnector1">
            <a:avLst/>
          </a:prstGeom>
          <a:noFill/>
          <a:ln w="19050" cap="flat" cmpd="sng">
            <a:solidFill>
              <a:schemeClr val="dk2"/>
            </a:solidFill>
            <a:prstDash val="solid"/>
            <a:round/>
            <a:headEnd type="none" w="med" len="med"/>
            <a:tailEnd type="triangle" w="med" len="med"/>
          </a:ln>
        </p:spPr>
      </p:cxnSp>
      <p:sp>
        <p:nvSpPr>
          <p:cNvPr id="1181" name="Google Shape;1181;p62"/>
          <p:cNvSpPr txBox="1"/>
          <p:nvPr/>
        </p:nvSpPr>
        <p:spPr>
          <a:xfrm>
            <a:off x="4800600" y="4267200"/>
            <a:ext cx="3886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Each layer is painted separately.</a:t>
            </a:r>
            <a:endParaRPr sz="1800" i="1">
              <a:latin typeface="Droid Serif"/>
              <a:ea typeface="Droid Serif"/>
              <a:cs typeface="Droid Serif"/>
              <a:sym typeface="Droid Serif"/>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6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property trees</a:t>
            </a:r>
            <a:endParaRPr sz="3600" b="1">
              <a:solidFill>
                <a:srgbClr val="434343"/>
              </a:solidFill>
              <a:latin typeface="Droid Sans"/>
              <a:ea typeface="Droid Sans"/>
              <a:cs typeface="Droid Sans"/>
              <a:sym typeface="Droid Sans"/>
            </a:endParaRPr>
          </a:p>
        </p:txBody>
      </p:sp>
      <p:pic>
        <p:nvPicPr>
          <p:cNvPr id="1188" name="Google Shape;1188;p63" descr="flat,800x800,075,t.jpg"/>
          <p:cNvPicPr preferRelativeResize="0"/>
          <p:nvPr/>
        </p:nvPicPr>
        <p:blipFill rotWithShape="1">
          <a:blip r:embed="rId3">
            <a:alphaModFix/>
          </a:blip>
          <a:srcRect r="46666" b="39309"/>
          <a:stretch/>
        </p:blipFill>
        <p:spPr>
          <a:xfrm>
            <a:off x="3009213" y="3019026"/>
            <a:ext cx="609600" cy="705912"/>
          </a:xfrm>
          <a:prstGeom prst="rect">
            <a:avLst/>
          </a:prstGeom>
          <a:noFill/>
          <a:ln w="28575" cap="flat" cmpd="sng">
            <a:solidFill>
              <a:srgbClr val="E69138"/>
            </a:solidFill>
            <a:prstDash val="dash"/>
            <a:round/>
            <a:headEnd type="none" w="sm" len="sm"/>
            <a:tailEnd type="none" w="sm" len="sm"/>
          </a:ln>
        </p:spPr>
      </p:pic>
      <p:sp>
        <p:nvSpPr>
          <p:cNvPr id="1189" name="Google Shape;1189;p63"/>
          <p:cNvSpPr/>
          <p:nvPr/>
        </p:nvSpPr>
        <p:spPr>
          <a:xfrm>
            <a:off x="3229352" y="122181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63"/>
          <p:cNvCxnSpPr>
            <a:stCxn id="1189" idx="4"/>
            <a:endCxn id="1191" idx="0"/>
          </p:cNvCxnSpPr>
          <p:nvPr/>
        </p:nvCxnSpPr>
        <p:spPr>
          <a:xfrm>
            <a:off x="3325052" y="1413210"/>
            <a:ext cx="0" cy="382800"/>
          </a:xfrm>
          <a:prstGeom prst="straightConnector1">
            <a:avLst/>
          </a:prstGeom>
          <a:noFill/>
          <a:ln w="19050" cap="flat" cmpd="sng">
            <a:solidFill>
              <a:srgbClr val="B45F06"/>
            </a:solidFill>
            <a:prstDash val="solid"/>
            <a:round/>
            <a:headEnd type="triangle" w="med" len="med"/>
            <a:tailEnd type="none" w="med" len="med"/>
          </a:ln>
        </p:spPr>
      </p:cxnSp>
      <p:sp>
        <p:nvSpPr>
          <p:cNvPr id="1191" name="Google Shape;1191;p63"/>
          <p:cNvSpPr/>
          <p:nvPr/>
        </p:nvSpPr>
        <p:spPr>
          <a:xfrm>
            <a:off x="3229352" y="1795981"/>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7397227" y="122642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7397227" y="180059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 name="Google Shape;1194;p63"/>
          <p:cNvCxnSpPr>
            <a:stCxn id="1192" idx="4"/>
            <a:endCxn id="1193" idx="0"/>
          </p:cNvCxnSpPr>
          <p:nvPr/>
        </p:nvCxnSpPr>
        <p:spPr>
          <a:xfrm>
            <a:off x="7492927" y="1417823"/>
            <a:ext cx="0" cy="382800"/>
          </a:xfrm>
          <a:prstGeom prst="straightConnector1">
            <a:avLst/>
          </a:prstGeom>
          <a:noFill/>
          <a:ln w="19050" cap="flat" cmpd="sng">
            <a:solidFill>
              <a:srgbClr val="595959"/>
            </a:solidFill>
            <a:prstDash val="solid"/>
            <a:round/>
            <a:headEnd type="triangle" w="med" len="med"/>
            <a:tailEnd type="none" w="med" len="med"/>
          </a:ln>
        </p:spPr>
      </p:cxnSp>
      <p:sp>
        <p:nvSpPr>
          <p:cNvPr id="1195" name="Google Shape;1195;p63"/>
          <p:cNvSpPr txBox="1"/>
          <p:nvPr/>
        </p:nvSpPr>
        <p:spPr>
          <a:xfrm>
            <a:off x="1161575" y="4223200"/>
            <a:ext cx="72918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compositor can apply some </a:t>
            </a:r>
            <a:r>
              <a:rPr lang="en" sz="1800" b="1" i="1">
                <a:latin typeface="Droid Serif"/>
                <a:ea typeface="Droid Serif"/>
                <a:cs typeface="Droid Serif"/>
                <a:sym typeface="Droid Serif"/>
              </a:rPr>
              <a:t>paint properties</a:t>
            </a:r>
            <a:r>
              <a:rPr lang="en" sz="1800" i="1">
                <a:latin typeface="Droid Serif"/>
                <a:ea typeface="Droid Serif"/>
                <a:cs typeface="Droid Serif"/>
                <a:sym typeface="Droid Serif"/>
              </a:rPr>
              <a:t> to a layer.</a:t>
            </a:r>
            <a:endParaRPr sz="1800" i="1">
              <a:latin typeface="Droid Serif"/>
              <a:ea typeface="Droid Serif"/>
              <a:cs typeface="Droid Serif"/>
              <a:sym typeface="Droid Serif"/>
            </a:endParaRPr>
          </a:p>
        </p:txBody>
      </p:sp>
      <p:pic>
        <p:nvPicPr>
          <p:cNvPr id="1196" name="Google Shape;1196;p63" descr="flat,800x800,075,t.jpg"/>
          <p:cNvPicPr preferRelativeResize="0"/>
          <p:nvPr/>
        </p:nvPicPr>
        <p:blipFill rotWithShape="1">
          <a:blip r:embed="rId3">
            <a:alphaModFix/>
          </a:blip>
          <a:srcRect/>
          <a:stretch/>
        </p:blipFill>
        <p:spPr>
          <a:xfrm rot="2699994">
            <a:off x="1253675" y="3007915"/>
            <a:ext cx="748816" cy="762001"/>
          </a:xfrm>
          <a:prstGeom prst="rect">
            <a:avLst/>
          </a:prstGeom>
          <a:noFill/>
          <a:ln w="19050" cap="flat" cmpd="sng">
            <a:solidFill>
              <a:srgbClr val="6AA84F"/>
            </a:solidFill>
            <a:prstDash val="solid"/>
            <a:round/>
            <a:headEnd type="none" w="sm" len="sm"/>
            <a:tailEnd type="none" w="sm" len="sm"/>
          </a:ln>
        </p:spPr>
      </p:pic>
      <p:pic>
        <p:nvPicPr>
          <p:cNvPr id="1197" name="Google Shape;1197;p63" descr="flat,800x800,075,t.jpg"/>
          <p:cNvPicPr preferRelativeResize="0"/>
          <p:nvPr/>
        </p:nvPicPr>
        <p:blipFill rotWithShape="1">
          <a:blip r:embed="rId3">
            <a:alphaModFix amt="39000"/>
          </a:blip>
          <a:srcRect/>
          <a:stretch/>
        </p:blipFill>
        <p:spPr>
          <a:xfrm>
            <a:off x="4906375" y="2910453"/>
            <a:ext cx="748816" cy="762000"/>
          </a:xfrm>
          <a:prstGeom prst="rect">
            <a:avLst/>
          </a:prstGeom>
          <a:noFill/>
          <a:ln w="19050" cap="flat" cmpd="sng">
            <a:solidFill>
              <a:srgbClr val="4A86E8"/>
            </a:solidFill>
            <a:prstDash val="solid"/>
            <a:round/>
            <a:headEnd type="none" w="sm" len="sm"/>
            <a:tailEnd type="none" w="sm" len="sm"/>
          </a:ln>
          <a:effectLst>
            <a:reflection endPos="30000" dist="38100" dir="5400000" fadeDir="5400012" sy="-100000" algn="bl" rotWithShape="0"/>
          </a:effectLst>
        </p:spPr>
      </p:pic>
      <p:pic>
        <p:nvPicPr>
          <p:cNvPr id="1198" name="Google Shape;1198;p63" descr="flat,800x800,075,t.jpg"/>
          <p:cNvPicPr preferRelativeResize="0"/>
          <p:nvPr/>
        </p:nvPicPr>
        <p:blipFill rotWithShape="1">
          <a:blip r:embed="rId3">
            <a:alphaModFix/>
          </a:blip>
          <a:srcRect t="55838"/>
          <a:stretch/>
        </p:blipFill>
        <p:spPr>
          <a:xfrm rot="-15">
            <a:off x="6945175" y="3023651"/>
            <a:ext cx="891400" cy="654622"/>
          </a:xfrm>
          <a:prstGeom prst="rect">
            <a:avLst/>
          </a:prstGeom>
          <a:noFill/>
          <a:ln w="19050" cap="flat" cmpd="sng">
            <a:solidFill>
              <a:srgbClr val="999999"/>
            </a:solidFill>
            <a:prstDash val="solid"/>
            <a:round/>
            <a:headEnd type="none" w="sm" len="sm"/>
            <a:tailEnd type="none" w="sm" len="sm"/>
          </a:ln>
        </p:spPr>
      </p:pic>
      <p:pic>
        <p:nvPicPr>
          <p:cNvPr id="1199" name="Google Shape;1199;p63"/>
          <p:cNvPicPr preferRelativeResize="0"/>
          <p:nvPr/>
        </p:nvPicPr>
        <p:blipFill>
          <a:blip r:embed="rId4">
            <a:alphaModFix/>
          </a:blip>
          <a:stretch>
            <a:fillRect/>
          </a:stretch>
        </p:blipFill>
        <p:spPr>
          <a:xfrm>
            <a:off x="7836575" y="3023651"/>
            <a:ext cx="223164" cy="654625"/>
          </a:xfrm>
          <a:prstGeom prst="rect">
            <a:avLst/>
          </a:prstGeom>
          <a:noFill/>
          <a:ln w="19050" cap="flat" cmpd="sng">
            <a:solidFill>
              <a:srgbClr val="999999"/>
            </a:solidFill>
            <a:prstDash val="solid"/>
            <a:round/>
            <a:headEnd type="none" w="sm" len="sm"/>
            <a:tailEnd type="none" w="sm" len="sm"/>
          </a:ln>
        </p:spPr>
      </p:pic>
      <p:sp>
        <p:nvSpPr>
          <p:cNvPr id="1200" name="Google Shape;1200;p63"/>
          <p:cNvSpPr/>
          <p:nvPr/>
        </p:nvSpPr>
        <p:spPr>
          <a:xfrm>
            <a:off x="1351402" y="122043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1" name="Google Shape;1201;p63"/>
          <p:cNvCxnSpPr>
            <a:stCxn id="1200" idx="4"/>
            <a:endCxn id="1202" idx="0"/>
          </p:cNvCxnSpPr>
          <p:nvPr/>
        </p:nvCxnSpPr>
        <p:spPr>
          <a:xfrm>
            <a:off x="1447102" y="1411835"/>
            <a:ext cx="0" cy="382800"/>
          </a:xfrm>
          <a:prstGeom prst="straightConnector1">
            <a:avLst/>
          </a:prstGeom>
          <a:noFill/>
          <a:ln w="19050" cap="flat" cmpd="sng">
            <a:solidFill>
              <a:srgbClr val="38761D"/>
            </a:solidFill>
            <a:prstDash val="solid"/>
            <a:round/>
            <a:headEnd type="triangle" w="med" len="med"/>
            <a:tailEnd type="none" w="med" len="med"/>
          </a:ln>
        </p:spPr>
      </p:cxnSp>
      <p:sp>
        <p:nvSpPr>
          <p:cNvPr id="1202" name="Google Shape;1202;p63"/>
          <p:cNvSpPr/>
          <p:nvPr/>
        </p:nvSpPr>
        <p:spPr>
          <a:xfrm>
            <a:off x="1351402" y="1794606"/>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1700023" y="1794588"/>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4" name="Google Shape;1204;p63"/>
          <p:cNvCxnSpPr>
            <a:endCxn id="1203" idx="0"/>
          </p:cNvCxnSpPr>
          <p:nvPr/>
        </p:nvCxnSpPr>
        <p:spPr>
          <a:xfrm>
            <a:off x="1494523" y="1411788"/>
            <a:ext cx="301200" cy="382800"/>
          </a:xfrm>
          <a:prstGeom prst="straightConnector1">
            <a:avLst/>
          </a:prstGeom>
          <a:noFill/>
          <a:ln w="19050" cap="flat" cmpd="sng">
            <a:solidFill>
              <a:srgbClr val="38761D"/>
            </a:solidFill>
            <a:prstDash val="solid"/>
            <a:round/>
            <a:headEnd type="triangle" w="med" len="med"/>
            <a:tailEnd type="none" w="med" len="med"/>
          </a:ln>
        </p:spPr>
      </p:cxnSp>
      <p:sp>
        <p:nvSpPr>
          <p:cNvPr id="1205" name="Google Shape;1205;p63"/>
          <p:cNvSpPr/>
          <p:nvPr/>
        </p:nvSpPr>
        <p:spPr>
          <a:xfrm>
            <a:off x="4977552" y="122646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 name="Google Shape;1206;p63"/>
          <p:cNvCxnSpPr>
            <a:stCxn id="1205" idx="4"/>
            <a:endCxn id="1207" idx="0"/>
          </p:cNvCxnSpPr>
          <p:nvPr/>
        </p:nvCxnSpPr>
        <p:spPr>
          <a:xfrm>
            <a:off x="5073252" y="1417860"/>
            <a:ext cx="0" cy="382800"/>
          </a:xfrm>
          <a:prstGeom prst="straightConnector1">
            <a:avLst/>
          </a:prstGeom>
          <a:noFill/>
          <a:ln w="19050" cap="flat" cmpd="sng">
            <a:solidFill>
              <a:srgbClr val="1155CC"/>
            </a:solidFill>
            <a:prstDash val="solid"/>
            <a:round/>
            <a:headEnd type="triangle" w="med" len="med"/>
            <a:tailEnd type="none" w="med" len="med"/>
          </a:ln>
        </p:spPr>
      </p:cxnSp>
      <p:sp>
        <p:nvSpPr>
          <p:cNvPr id="1207" name="Google Shape;1207;p63"/>
          <p:cNvSpPr/>
          <p:nvPr/>
        </p:nvSpPr>
        <p:spPr>
          <a:xfrm>
            <a:off x="4977552" y="1800631"/>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5326173" y="1800613"/>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9" name="Google Shape;1209;p63"/>
          <p:cNvCxnSpPr>
            <a:endCxn id="1208" idx="0"/>
          </p:cNvCxnSpPr>
          <p:nvPr/>
        </p:nvCxnSpPr>
        <p:spPr>
          <a:xfrm>
            <a:off x="5120673" y="1417813"/>
            <a:ext cx="301200" cy="382800"/>
          </a:xfrm>
          <a:prstGeom prst="straightConnector1">
            <a:avLst/>
          </a:prstGeom>
          <a:noFill/>
          <a:ln w="19050" cap="flat" cmpd="sng">
            <a:solidFill>
              <a:srgbClr val="1155CC"/>
            </a:solidFill>
            <a:prstDash val="solid"/>
            <a:round/>
            <a:headEnd type="triangle" w="med" len="med"/>
            <a:tailEnd type="none" w="med" len="med"/>
          </a:ln>
        </p:spPr>
      </p:cxnSp>
      <p:sp>
        <p:nvSpPr>
          <p:cNvPr id="1210" name="Google Shape;1210;p63"/>
          <p:cNvSpPr txBox="1"/>
          <p:nvPr/>
        </p:nvSpPr>
        <p:spPr>
          <a:xfrm>
            <a:off x="947088" y="2140388"/>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38761D"/>
                </a:solidFill>
                <a:latin typeface="Droid Serif"/>
                <a:ea typeface="Droid Serif"/>
                <a:cs typeface="Droid Serif"/>
                <a:sym typeface="Droid Serif"/>
              </a:rPr>
              <a:t>transform</a:t>
            </a:r>
            <a:endParaRPr sz="1800" i="1">
              <a:solidFill>
                <a:srgbClr val="38761D"/>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38761D"/>
                </a:solidFill>
                <a:latin typeface="Droid Serif"/>
                <a:ea typeface="Droid Serif"/>
                <a:cs typeface="Droid Serif"/>
                <a:sym typeface="Droid Serif"/>
              </a:rPr>
              <a:t>tree</a:t>
            </a:r>
            <a:endParaRPr sz="1800" i="1">
              <a:solidFill>
                <a:srgbClr val="38761D"/>
              </a:solidFill>
              <a:latin typeface="Droid Serif"/>
              <a:ea typeface="Droid Serif"/>
              <a:cs typeface="Droid Serif"/>
              <a:sym typeface="Droid Serif"/>
            </a:endParaRPr>
          </a:p>
        </p:txBody>
      </p:sp>
      <p:sp>
        <p:nvSpPr>
          <p:cNvPr id="1211" name="Google Shape;1211;p63"/>
          <p:cNvSpPr txBox="1"/>
          <p:nvPr/>
        </p:nvSpPr>
        <p:spPr>
          <a:xfrm>
            <a:off x="2633013" y="2141738"/>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B45F06"/>
                </a:solidFill>
                <a:latin typeface="Droid Serif"/>
                <a:ea typeface="Droid Serif"/>
                <a:cs typeface="Droid Serif"/>
                <a:sym typeface="Droid Serif"/>
              </a:rPr>
              <a:t>clip</a:t>
            </a:r>
            <a:endParaRPr sz="1800" i="1">
              <a:solidFill>
                <a:srgbClr val="B45F06"/>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B45F06"/>
                </a:solidFill>
                <a:latin typeface="Droid Serif"/>
                <a:ea typeface="Droid Serif"/>
                <a:cs typeface="Droid Serif"/>
                <a:sym typeface="Droid Serif"/>
              </a:rPr>
              <a:t>tree</a:t>
            </a:r>
            <a:endParaRPr sz="1800" i="1">
              <a:solidFill>
                <a:srgbClr val="B45F06"/>
              </a:solidFill>
              <a:latin typeface="Droid Serif"/>
              <a:ea typeface="Droid Serif"/>
              <a:cs typeface="Droid Serif"/>
              <a:sym typeface="Droid Serif"/>
            </a:endParaRPr>
          </a:p>
        </p:txBody>
      </p:sp>
      <p:sp>
        <p:nvSpPr>
          <p:cNvPr id="1212" name="Google Shape;1212;p63"/>
          <p:cNvSpPr txBox="1"/>
          <p:nvPr/>
        </p:nvSpPr>
        <p:spPr>
          <a:xfrm>
            <a:off x="4538013" y="2146400"/>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4A86E8"/>
                </a:solidFill>
                <a:latin typeface="Droid Serif"/>
                <a:ea typeface="Droid Serif"/>
                <a:cs typeface="Droid Serif"/>
                <a:sym typeface="Droid Serif"/>
              </a:rPr>
              <a:t>effect</a:t>
            </a:r>
            <a:endParaRPr sz="1800" i="1">
              <a:solidFill>
                <a:srgbClr val="4A86E8"/>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4A86E8"/>
                </a:solidFill>
                <a:latin typeface="Droid Serif"/>
                <a:ea typeface="Droid Serif"/>
                <a:cs typeface="Droid Serif"/>
                <a:sym typeface="Droid Serif"/>
              </a:rPr>
              <a:t>tree</a:t>
            </a:r>
            <a:endParaRPr sz="1800" i="1">
              <a:solidFill>
                <a:srgbClr val="4A86E8"/>
              </a:solidFill>
              <a:latin typeface="Droid Serif"/>
              <a:ea typeface="Droid Serif"/>
              <a:cs typeface="Droid Serif"/>
              <a:sym typeface="Droid Serif"/>
            </a:endParaRPr>
          </a:p>
        </p:txBody>
      </p:sp>
      <p:sp>
        <p:nvSpPr>
          <p:cNvPr id="1213" name="Google Shape;1213;p63"/>
          <p:cNvSpPr txBox="1"/>
          <p:nvPr/>
        </p:nvSpPr>
        <p:spPr>
          <a:xfrm>
            <a:off x="6821463" y="2146400"/>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666666"/>
                </a:solidFill>
                <a:latin typeface="Droid Serif"/>
                <a:ea typeface="Droid Serif"/>
                <a:cs typeface="Droid Serif"/>
                <a:sym typeface="Droid Serif"/>
              </a:rPr>
              <a:t>scroll</a:t>
            </a:r>
            <a:endParaRPr sz="1800" i="1">
              <a:solidFill>
                <a:srgbClr val="666666"/>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666666"/>
                </a:solidFill>
                <a:latin typeface="Droid Serif"/>
                <a:ea typeface="Droid Serif"/>
                <a:cs typeface="Droid Serif"/>
                <a:sym typeface="Droid Serif"/>
              </a:rPr>
              <a:t>tree</a:t>
            </a:r>
            <a:endParaRPr sz="1800" i="1">
              <a:solidFill>
                <a:srgbClr val="666666"/>
              </a:solidFill>
              <a:latin typeface="Droid Serif"/>
              <a:ea typeface="Droid Serif"/>
              <a:cs typeface="Droid Serif"/>
              <a:sym typeface="Droid Serif"/>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4"/>
          <p:cNvSpPr/>
          <p:nvPr/>
        </p:nvSpPr>
        <p:spPr>
          <a:xfrm>
            <a:off x="4114800" y="3276600"/>
            <a:ext cx="1143000" cy="228600"/>
          </a:xfrm>
          <a:prstGeom prst="leftArrow">
            <a:avLst>
              <a:gd name="adj1" fmla="val 50000"/>
              <a:gd name="adj2" fmla="val 50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4"/>
          <p:cNvSpPr/>
          <p:nvPr/>
        </p:nvSpPr>
        <p:spPr>
          <a:xfrm>
            <a:off x="5638800" y="1981200"/>
            <a:ext cx="457200" cy="533400"/>
          </a:xfrm>
          <a:prstGeom prst="down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property trees</a:t>
            </a:r>
            <a:endParaRPr sz="3600" b="1">
              <a:solidFill>
                <a:srgbClr val="434343"/>
              </a:solidFill>
              <a:latin typeface="Droid Sans"/>
              <a:ea typeface="Droid Sans"/>
              <a:cs typeface="Droid Sans"/>
              <a:sym typeface="Droid Sans"/>
            </a:endParaRPr>
          </a:p>
        </p:txBody>
      </p:sp>
      <p:sp>
        <p:nvSpPr>
          <p:cNvPr id="1222" name="Google Shape;1222;p64"/>
          <p:cNvSpPr txBox="1"/>
          <p:nvPr/>
        </p:nvSpPr>
        <p:spPr>
          <a:xfrm>
            <a:off x="1600200" y="1676400"/>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23" name="Google Shape;1223;p64"/>
          <p:cNvSpPr txBox="1"/>
          <p:nvPr/>
        </p:nvSpPr>
        <p:spPr>
          <a:xfrm>
            <a:off x="2209800" y="167640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224" name="Google Shape;1224;p64"/>
          <p:cNvSpPr txBox="1"/>
          <p:nvPr/>
        </p:nvSpPr>
        <p:spPr>
          <a:xfrm>
            <a:off x="3200400" y="1676400"/>
            <a:ext cx="1905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latin typeface="Droid Sans"/>
              <a:ea typeface="Droid Sans"/>
              <a:cs typeface="Droid Sans"/>
              <a:sym typeface="Droid Sans"/>
            </a:endParaRPr>
          </a:p>
        </p:txBody>
      </p:sp>
      <p:sp>
        <p:nvSpPr>
          <p:cNvPr id="1225" name="Google Shape;1225;p64"/>
          <p:cNvSpPr txBox="1"/>
          <p:nvPr/>
        </p:nvSpPr>
        <p:spPr>
          <a:xfrm>
            <a:off x="6553200" y="167640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226" name="Google Shape;1226;p64" descr="latest"/>
          <p:cNvPicPr preferRelativeResize="0"/>
          <p:nvPr/>
        </p:nvPicPr>
        <p:blipFill>
          <a:blip r:embed="rId3">
            <a:alphaModFix/>
          </a:blip>
          <a:stretch>
            <a:fillRect/>
          </a:stretch>
        </p:blipFill>
        <p:spPr>
          <a:xfrm>
            <a:off x="503625" y="1643964"/>
            <a:ext cx="1041634" cy="685799"/>
          </a:xfrm>
          <a:prstGeom prst="rect">
            <a:avLst/>
          </a:prstGeom>
          <a:noFill/>
          <a:ln>
            <a:noFill/>
          </a:ln>
        </p:spPr>
      </p:pic>
      <p:sp>
        <p:nvSpPr>
          <p:cNvPr id="1227" name="Google Shape;1227;p64"/>
          <p:cNvSpPr txBox="1"/>
          <p:nvPr/>
        </p:nvSpPr>
        <p:spPr>
          <a:xfrm rot="-1353">
            <a:off x="522519" y="1738722"/>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28" name="Google Shape;1228;p64"/>
          <p:cNvCxnSpPr/>
          <p:nvPr/>
        </p:nvCxnSpPr>
        <p:spPr>
          <a:xfrm>
            <a:off x="1495425" y="2190625"/>
            <a:ext cx="3636900" cy="0"/>
          </a:xfrm>
          <a:prstGeom prst="straightConnector1">
            <a:avLst/>
          </a:prstGeom>
          <a:noFill/>
          <a:ln w="28575" cap="flat" cmpd="sng">
            <a:solidFill>
              <a:srgbClr val="999999"/>
            </a:solidFill>
            <a:prstDash val="solid"/>
            <a:round/>
            <a:headEnd type="none" w="med" len="med"/>
            <a:tailEnd type="triangle" w="med" len="med"/>
          </a:ln>
        </p:spPr>
      </p:cxnSp>
      <p:sp>
        <p:nvSpPr>
          <p:cNvPr id="1229" name="Google Shape;1229;p64"/>
          <p:cNvSpPr txBox="1"/>
          <p:nvPr/>
        </p:nvSpPr>
        <p:spPr>
          <a:xfrm>
            <a:off x="5334000" y="1524000"/>
            <a:ext cx="981600" cy="6096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30" name="Google Shape;1230;p64"/>
          <p:cNvSpPr/>
          <p:nvPr/>
        </p:nvSpPr>
        <p:spPr>
          <a:xfrm>
            <a:off x="5181600" y="1200768"/>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cxnSp>
        <p:nvCxnSpPr>
          <p:cNvPr id="1231" name="Google Shape;1231;p64"/>
          <p:cNvCxnSpPr>
            <a:stCxn id="1222" idx="3"/>
            <a:endCxn id="1223" idx="1"/>
          </p:cNvCxnSpPr>
          <p:nvPr/>
        </p:nvCxnSpPr>
        <p:spPr>
          <a:xfrm>
            <a:off x="19812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2" name="Google Shape;1232;p64"/>
          <p:cNvCxnSpPr>
            <a:stCxn id="1223" idx="3"/>
            <a:endCxn id="1224" idx="1"/>
          </p:cNvCxnSpPr>
          <p:nvPr/>
        </p:nvCxnSpPr>
        <p:spPr>
          <a:xfrm>
            <a:off x="29718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3" name="Google Shape;1233;p64"/>
          <p:cNvCxnSpPr>
            <a:stCxn id="1224" idx="3"/>
            <a:endCxn id="1229" idx="1"/>
          </p:cNvCxnSpPr>
          <p:nvPr/>
        </p:nvCxnSpPr>
        <p:spPr>
          <a:xfrm>
            <a:off x="51054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4" name="Google Shape;1234;p64"/>
          <p:cNvCxnSpPr>
            <a:stCxn id="1229" idx="3"/>
            <a:endCxn id="1225" idx="1"/>
          </p:cNvCxnSpPr>
          <p:nvPr/>
        </p:nvCxnSpPr>
        <p:spPr>
          <a:xfrm>
            <a:off x="6315600" y="1828800"/>
            <a:ext cx="237600" cy="0"/>
          </a:xfrm>
          <a:prstGeom prst="straightConnector1">
            <a:avLst/>
          </a:prstGeom>
          <a:noFill/>
          <a:ln w="19050" cap="flat" cmpd="sng">
            <a:solidFill>
              <a:schemeClr val="dk2"/>
            </a:solidFill>
            <a:prstDash val="solid"/>
            <a:round/>
            <a:headEnd type="none" w="med" len="med"/>
            <a:tailEnd type="triangle" w="med" len="med"/>
          </a:ln>
        </p:spPr>
      </p:cxnSp>
      <p:sp>
        <p:nvSpPr>
          <p:cNvPr id="1235" name="Google Shape;1235;p64"/>
          <p:cNvSpPr txBox="1"/>
          <p:nvPr/>
        </p:nvSpPr>
        <p:spPr>
          <a:xfrm>
            <a:off x="5334000" y="2514600"/>
            <a:ext cx="24384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PrePaintTreeWalk</a:t>
            </a:r>
            <a:r>
              <a:rPr lang="en">
                <a:latin typeface="Consolas"/>
                <a:ea typeface="Consolas"/>
                <a:cs typeface="Consolas"/>
                <a:sym typeface="Consolas"/>
              </a:rPr>
              <a:t>::Walk</a:t>
            </a:r>
            <a:endParaRPr>
              <a:solidFill>
                <a:srgbClr val="0000FF"/>
              </a:solidFill>
              <a:latin typeface="Consolas"/>
              <a:ea typeface="Consolas"/>
              <a:cs typeface="Consolas"/>
              <a:sym typeface="Consolas"/>
            </a:endParaRPr>
          </a:p>
        </p:txBody>
      </p:sp>
      <p:sp>
        <p:nvSpPr>
          <p:cNvPr id="1236" name="Google Shape;1236;p64"/>
          <p:cNvSpPr txBox="1"/>
          <p:nvPr/>
        </p:nvSpPr>
        <p:spPr>
          <a:xfrm>
            <a:off x="3124200" y="4038600"/>
            <a:ext cx="5410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a:t>
            </a:r>
            <a:r>
              <a:rPr lang="en" sz="1800" b="1" i="1">
                <a:latin typeface="Droid Serif"/>
                <a:ea typeface="Droid Serif"/>
                <a:cs typeface="Droid Serif"/>
                <a:sym typeface="Droid Serif"/>
              </a:rPr>
              <a:t>prepaint</a:t>
            </a:r>
            <a:r>
              <a:rPr lang="en" sz="1800" i="1">
                <a:latin typeface="Droid Serif"/>
                <a:ea typeface="Droid Serif"/>
                <a:cs typeface="Droid Serif"/>
                <a:sym typeface="Droid Serif"/>
              </a:rPr>
              <a:t> stage builds the property trees.</a:t>
            </a:r>
            <a:endParaRPr sz="1800" i="1">
              <a:latin typeface="Droid Serif"/>
              <a:ea typeface="Droid Serif"/>
              <a:cs typeface="Droid Serif"/>
              <a:sym typeface="Droid Serif"/>
            </a:endParaRPr>
          </a:p>
        </p:txBody>
      </p:sp>
      <p:sp>
        <p:nvSpPr>
          <p:cNvPr id="1237" name="Google Shape;1237;p64"/>
          <p:cNvSpPr txBox="1"/>
          <p:nvPr/>
        </p:nvSpPr>
        <p:spPr>
          <a:xfrm>
            <a:off x="5257800" y="3200400"/>
            <a:ext cx="2590800" cy="381000"/>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PaintPropertyTreeBuilder</a:t>
            </a:r>
            <a:endParaRPr>
              <a:solidFill>
                <a:srgbClr val="0000FF"/>
              </a:solidFill>
              <a:latin typeface="Consolas"/>
              <a:ea typeface="Consolas"/>
              <a:cs typeface="Consolas"/>
              <a:sym typeface="Consolas"/>
            </a:endParaRPr>
          </a:p>
        </p:txBody>
      </p:sp>
      <p:cxnSp>
        <p:nvCxnSpPr>
          <p:cNvPr id="1238" name="Google Shape;1238;p64"/>
          <p:cNvCxnSpPr>
            <a:stCxn id="1235" idx="2"/>
            <a:endCxn id="1237" idx="0"/>
          </p:cNvCxnSpPr>
          <p:nvPr/>
        </p:nvCxnSpPr>
        <p:spPr>
          <a:xfrm>
            <a:off x="6553200" y="2895600"/>
            <a:ext cx="0" cy="304800"/>
          </a:xfrm>
          <a:prstGeom prst="straightConnector1">
            <a:avLst/>
          </a:prstGeom>
          <a:noFill/>
          <a:ln w="19050" cap="flat" cmpd="sng">
            <a:solidFill>
              <a:schemeClr val="dk2"/>
            </a:solidFill>
            <a:prstDash val="solid"/>
            <a:round/>
            <a:headEnd type="none" w="med" len="med"/>
            <a:tailEnd type="triangle" w="med" len="med"/>
          </a:ln>
        </p:spPr>
      </p:cxnSp>
      <p:sp>
        <p:nvSpPr>
          <p:cNvPr id="1239" name="Google Shape;1239;p64"/>
          <p:cNvSpPr/>
          <p:nvPr/>
        </p:nvSpPr>
        <p:spPr>
          <a:xfrm>
            <a:off x="2449575" y="296358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 name="Google Shape;1240;p64"/>
          <p:cNvCxnSpPr>
            <a:stCxn id="1239" idx="4"/>
            <a:endCxn id="1241" idx="0"/>
          </p:cNvCxnSpPr>
          <p:nvPr/>
        </p:nvCxnSpPr>
        <p:spPr>
          <a:xfrm>
            <a:off x="2545275" y="3154980"/>
            <a:ext cx="0" cy="382800"/>
          </a:xfrm>
          <a:prstGeom prst="straightConnector1">
            <a:avLst/>
          </a:prstGeom>
          <a:noFill/>
          <a:ln w="19050" cap="flat" cmpd="sng">
            <a:solidFill>
              <a:srgbClr val="B45F06"/>
            </a:solidFill>
            <a:prstDash val="solid"/>
            <a:round/>
            <a:headEnd type="triangle" w="med" len="med"/>
            <a:tailEnd type="none" w="med" len="med"/>
          </a:ln>
        </p:spPr>
      </p:cxnSp>
      <p:sp>
        <p:nvSpPr>
          <p:cNvPr id="1241" name="Google Shape;1241;p64"/>
          <p:cNvSpPr/>
          <p:nvPr/>
        </p:nvSpPr>
        <p:spPr>
          <a:xfrm>
            <a:off x="2449575" y="353775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4"/>
          <p:cNvSpPr/>
          <p:nvPr/>
        </p:nvSpPr>
        <p:spPr>
          <a:xfrm>
            <a:off x="3618600" y="2968192"/>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4"/>
          <p:cNvSpPr/>
          <p:nvPr/>
        </p:nvSpPr>
        <p:spPr>
          <a:xfrm>
            <a:off x="3618600" y="354236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4" name="Google Shape;1244;p64"/>
          <p:cNvCxnSpPr>
            <a:stCxn id="1242" idx="4"/>
            <a:endCxn id="1243" idx="0"/>
          </p:cNvCxnSpPr>
          <p:nvPr/>
        </p:nvCxnSpPr>
        <p:spPr>
          <a:xfrm>
            <a:off x="3714300" y="3159592"/>
            <a:ext cx="0" cy="382800"/>
          </a:xfrm>
          <a:prstGeom prst="straightConnector1">
            <a:avLst/>
          </a:prstGeom>
          <a:noFill/>
          <a:ln w="19050" cap="flat" cmpd="sng">
            <a:solidFill>
              <a:srgbClr val="595959"/>
            </a:solidFill>
            <a:prstDash val="solid"/>
            <a:round/>
            <a:headEnd type="triangle" w="med" len="med"/>
            <a:tailEnd type="none" w="med" len="med"/>
          </a:ln>
        </p:spPr>
      </p:cxnSp>
      <p:sp>
        <p:nvSpPr>
          <p:cNvPr id="1245" name="Google Shape;1245;p64"/>
          <p:cNvSpPr/>
          <p:nvPr/>
        </p:nvSpPr>
        <p:spPr>
          <a:xfrm>
            <a:off x="1687575" y="296220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 name="Google Shape;1246;p64"/>
          <p:cNvCxnSpPr>
            <a:stCxn id="1245" idx="4"/>
            <a:endCxn id="1247" idx="0"/>
          </p:cNvCxnSpPr>
          <p:nvPr/>
        </p:nvCxnSpPr>
        <p:spPr>
          <a:xfrm>
            <a:off x="1783275" y="3153605"/>
            <a:ext cx="0" cy="382800"/>
          </a:xfrm>
          <a:prstGeom prst="straightConnector1">
            <a:avLst/>
          </a:prstGeom>
          <a:noFill/>
          <a:ln w="19050" cap="flat" cmpd="sng">
            <a:solidFill>
              <a:srgbClr val="38761D"/>
            </a:solidFill>
            <a:prstDash val="solid"/>
            <a:round/>
            <a:headEnd type="triangle" w="med" len="med"/>
            <a:tailEnd type="none" w="med" len="med"/>
          </a:ln>
        </p:spPr>
      </p:cxnSp>
      <p:sp>
        <p:nvSpPr>
          <p:cNvPr id="1247" name="Google Shape;1247;p64"/>
          <p:cNvSpPr/>
          <p:nvPr/>
        </p:nvSpPr>
        <p:spPr>
          <a:xfrm>
            <a:off x="1687575" y="353637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2036196" y="3536358"/>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 name="Google Shape;1249;p64"/>
          <p:cNvCxnSpPr>
            <a:endCxn id="1248" idx="0"/>
          </p:cNvCxnSpPr>
          <p:nvPr/>
        </p:nvCxnSpPr>
        <p:spPr>
          <a:xfrm>
            <a:off x="1830696" y="3153558"/>
            <a:ext cx="301200" cy="382800"/>
          </a:xfrm>
          <a:prstGeom prst="straightConnector1">
            <a:avLst/>
          </a:prstGeom>
          <a:noFill/>
          <a:ln w="19050" cap="flat" cmpd="sng">
            <a:solidFill>
              <a:srgbClr val="38761D"/>
            </a:solidFill>
            <a:prstDash val="solid"/>
            <a:round/>
            <a:headEnd type="triangle" w="med" len="med"/>
            <a:tailEnd type="none" w="med" len="med"/>
          </a:ln>
        </p:spPr>
      </p:cxnSp>
      <p:sp>
        <p:nvSpPr>
          <p:cNvPr id="1250" name="Google Shape;1250;p64"/>
          <p:cNvSpPr/>
          <p:nvPr/>
        </p:nvSpPr>
        <p:spPr>
          <a:xfrm>
            <a:off x="2875325" y="296823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1" name="Google Shape;1251;p64"/>
          <p:cNvCxnSpPr>
            <a:stCxn id="1250" idx="4"/>
            <a:endCxn id="1252" idx="0"/>
          </p:cNvCxnSpPr>
          <p:nvPr/>
        </p:nvCxnSpPr>
        <p:spPr>
          <a:xfrm>
            <a:off x="2971025" y="3159630"/>
            <a:ext cx="0" cy="382800"/>
          </a:xfrm>
          <a:prstGeom prst="straightConnector1">
            <a:avLst/>
          </a:prstGeom>
          <a:noFill/>
          <a:ln w="19050" cap="flat" cmpd="sng">
            <a:solidFill>
              <a:srgbClr val="1155CC"/>
            </a:solidFill>
            <a:prstDash val="solid"/>
            <a:round/>
            <a:headEnd type="triangle" w="med" len="med"/>
            <a:tailEnd type="none" w="med" len="med"/>
          </a:ln>
        </p:spPr>
      </p:cxnSp>
      <p:sp>
        <p:nvSpPr>
          <p:cNvPr id="1252" name="Google Shape;1252;p64"/>
          <p:cNvSpPr/>
          <p:nvPr/>
        </p:nvSpPr>
        <p:spPr>
          <a:xfrm>
            <a:off x="2875325" y="354240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a:off x="3223946" y="3542383"/>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4" name="Google Shape;1254;p64"/>
          <p:cNvCxnSpPr>
            <a:endCxn id="1253" idx="0"/>
          </p:cNvCxnSpPr>
          <p:nvPr/>
        </p:nvCxnSpPr>
        <p:spPr>
          <a:xfrm>
            <a:off x="3018446" y="3159583"/>
            <a:ext cx="301200" cy="382800"/>
          </a:xfrm>
          <a:prstGeom prst="straightConnector1">
            <a:avLst/>
          </a:prstGeom>
          <a:noFill/>
          <a:ln w="19050" cap="flat" cmpd="sng">
            <a:solidFill>
              <a:srgbClr val="1155CC"/>
            </a:solidFill>
            <a:prstDash val="solid"/>
            <a:round/>
            <a:headEnd type="triangl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65"/>
          <p:cNvSpPr txBox="1"/>
          <p:nvPr/>
        </p:nvSpPr>
        <p:spPr>
          <a:xfrm>
            <a:off x="5968800" y="16764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260" name="Google Shape;1260;p6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composite after paint (CAP)</a:t>
            </a:r>
            <a:endParaRPr sz="3600" b="1">
              <a:solidFill>
                <a:srgbClr val="434343"/>
              </a:solidFill>
              <a:latin typeface="Droid Sans"/>
              <a:ea typeface="Droid Sans"/>
              <a:cs typeface="Droid Sans"/>
              <a:sym typeface="Droid Sans"/>
            </a:endParaRPr>
          </a:p>
        </p:txBody>
      </p:sp>
      <p:sp>
        <p:nvSpPr>
          <p:cNvPr id="1262" name="Google Shape;1262;p65"/>
          <p:cNvSpPr txBox="1"/>
          <p:nvPr/>
        </p:nvSpPr>
        <p:spPr>
          <a:xfrm>
            <a:off x="6045000" y="17526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263" name="Google Shape;1263;p65"/>
          <p:cNvSpPr txBox="1"/>
          <p:nvPr/>
        </p:nvSpPr>
        <p:spPr>
          <a:xfrm>
            <a:off x="1066800" y="4038600"/>
            <a:ext cx="5791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In the future, layers will be created after paint.</a:t>
            </a:r>
            <a:endParaRPr sz="1800" i="1">
              <a:latin typeface="Droid Serif"/>
              <a:ea typeface="Droid Serif"/>
              <a:cs typeface="Droid Serif"/>
              <a:sym typeface="Droid Serif"/>
            </a:endParaRPr>
          </a:p>
        </p:txBody>
      </p:sp>
      <p:cxnSp>
        <p:nvCxnSpPr>
          <p:cNvPr id="1264" name="Google Shape;1264;p65"/>
          <p:cNvCxnSpPr>
            <a:stCxn id="1265" idx="3"/>
            <a:endCxn id="1266" idx="1"/>
          </p:cNvCxnSpPr>
          <p:nvPr/>
        </p:nvCxnSpPr>
        <p:spPr>
          <a:xfrm>
            <a:off x="5026256" y="2990232"/>
            <a:ext cx="304800" cy="600"/>
          </a:xfrm>
          <a:prstGeom prst="bentConnector3">
            <a:avLst>
              <a:gd name="adj1" fmla="val 50000"/>
            </a:avLst>
          </a:prstGeom>
          <a:noFill/>
          <a:ln w="19050" cap="flat" cmpd="sng">
            <a:solidFill>
              <a:schemeClr val="dk2"/>
            </a:solidFill>
            <a:prstDash val="solid"/>
            <a:round/>
            <a:headEnd type="none" w="med" len="med"/>
            <a:tailEnd type="triangle" w="med" len="med"/>
          </a:ln>
        </p:spPr>
      </p:cxnSp>
      <p:pic>
        <p:nvPicPr>
          <p:cNvPr id="1267" name="Google Shape;1267;p65"/>
          <p:cNvPicPr preferRelativeResize="0"/>
          <p:nvPr/>
        </p:nvPicPr>
        <p:blipFill>
          <a:blip r:embed="rId3">
            <a:alphaModFix/>
          </a:blip>
          <a:stretch>
            <a:fillRect/>
          </a:stretch>
        </p:blipFill>
        <p:spPr>
          <a:xfrm>
            <a:off x="6886144" y="2667000"/>
            <a:ext cx="1267256" cy="1143000"/>
          </a:xfrm>
          <a:prstGeom prst="rect">
            <a:avLst/>
          </a:prstGeom>
          <a:noFill/>
          <a:ln>
            <a:noFill/>
          </a:ln>
        </p:spPr>
      </p:pic>
      <p:sp>
        <p:nvSpPr>
          <p:cNvPr id="1268" name="Google Shape;1268;p65"/>
          <p:cNvSpPr/>
          <p:nvPr/>
        </p:nvSpPr>
        <p:spPr>
          <a:xfrm>
            <a:off x="1339800" y="1486800"/>
            <a:ext cx="1581000" cy="799200"/>
          </a:xfrm>
          <a:prstGeom prst="rect">
            <a:avLst/>
          </a:prstGeom>
          <a:solidFill>
            <a:srgbClr val="FFF2CC"/>
          </a:solid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PaintArtifact</a:t>
            </a:r>
            <a:endParaRPr>
              <a:latin typeface="Droid Sans"/>
              <a:ea typeface="Droid Sans"/>
              <a:cs typeface="Droid Sans"/>
              <a:sym typeface="Droid Sans"/>
            </a:endParaRPr>
          </a:p>
        </p:txBody>
      </p:sp>
      <p:sp>
        <p:nvSpPr>
          <p:cNvPr id="1269" name="Google Shape;1269;p65"/>
          <p:cNvSpPr/>
          <p:nvPr/>
        </p:nvSpPr>
        <p:spPr>
          <a:xfrm>
            <a:off x="1510825" y="1848588"/>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270" name="Google Shape;1270;p65"/>
          <p:cNvSpPr/>
          <p:nvPr/>
        </p:nvSpPr>
        <p:spPr>
          <a:xfrm>
            <a:off x="2402125" y="1848588"/>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271" name="Google Shape;1271;p65"/>
          <p:cNvSpPr/>
          <p:nvPr/>
        </p:nvSpPr>
        <p:spPr>
          <a:xfrm rot="10800000">
            <a:off x="5331056" y="2057400"/>
            <a:ext cx="457200" cy="762000"/>
          </a:xfrm>
          <a:prstGeom prst="down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5"/>
          <p:cNvSpPr txBox="1"/>
          <p:nvPr/>
        </p:nvSpPr>
        <p:spPr>
          <a:xfrm>
            <a:off x="4264256" y="2837832"/>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272" name="Google Shape;1272;p65" descr="latest"/>
          <p:cNvPicPr preferRelativeResize="0"/>
          <p:nvPr/>
        </p:nvPicPr>
        <p:blipFill>
          <a:blip r:embed="rId4">
            <a:alphaModFix/>
          </a:blip>
          <a:stretch>
            <a:fillRect/>
          </a:stretch>
        </p:blipFill>
        <p:spPr>
          <a:xfrm>
            <a:off x="634766" y="3352800"/>
            <a:ext cx="1041634" cy="685799"/>
          </a:xfrm>
          <a:prstGeom prst="rect">
            <a:avLst/>
          </a:prstGeom>
          <a:noFill/>
          <a:ln>
            <a:noFill/>
          </a:ln>
        </p:spPr>
      </p:pic>
      <p:sp>
        <p:nvSpPr>
          <p:cNvPr id="1273" name="Google Shape;1273;p65"/>
          <p:cNvSpPr txBox="1"/>
          <p:nvPr/>
        </p:nvSpPr>
        <p:spPr>
          <a:xfrm rot="-1353">
            <a:off x="653660" y="344755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74" name="Google Shape;1274;p65"/>
          <p:cNvCxnSpPr/>
          <p:nvPr/>
        </p:nvCxnSpPr>
        <p:spPr>
          <a:xfrm>
            <a:off x="806681" y="3352057"/>
            <a:ext cx="4219500" cy="600"/>
          </a:xfrm>
          <a:prstGeom prst="straightConnector1">
            <a:avLst/>
          </a:prstGeom>
          <a:noFill/>
          <a:ln w="28575" cap="flat" cmpd="sng">
            <a:solidFill>
              <a:srgbClr val="999999"/>
            </a:solidFill>
            <a:prstDash val="solid"/>
            <a:round/>
            <a:headEnd type="none" w="med" len="med"/>
            <a:tailEnd type="triangle" w="med" len="med"/>
          </a:ln>
        </p:spPr>
      </p:cxnSp>
      <p:cxnSp>
        <p:nvCxnSpPr>
          <p:cNvPr id="1275" name="Google Shape;1275;p65"/>
          <p:cNvCxnSpPr>
            <a:stCxn id="1276" idx="3"/>
            <a:endCxn id="1277" idx="1"/>
          </p:cNvCxnSpPr>
          <p:nvPr/>
        </p:nvCxnSpPr>
        <p:spPr>
          <a:xfrm>
            <a:off x="2816456" y="2990232"/>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78" name="Google Shape;1278;p65"/>
          <p:cNvCxnSpPr>
            <a:stCxn id="1277" idx="3"/>
            <a:endCxn id="1265" idx="1"/>
          </p:cNvCxnSpPr>
          <p:nvPr/>
        </p:nvCxnSpPr>
        <p:spPr>
          <a:xfrm>
            <a:off x="4035656" y="2990232"/>
            <a:ext cx="228600" cy="0"/>
          </a:xfrm>
          <a:prstGeom prst="straightConnector1">
            <a:avLst/>
          </a:prstGeom>
          <a:noFill/>
          <a:ln w="19050" cap="flat" cmpd="sng">
            <a:solidFill>
              <a:schemeClr val="dk2"/>
            </a:solidFill>
            <a:prstDash val="solid"/>
            <a:round/>
            <a:headEnd type="none" w="med" len="med"/>
            <a:tailEnd type="triangle" w="med" len="med"/>
          </a:ln>
        </p:spPr>
      </p:cxnSp>
      <p:sp>
        <p:nvSpPr>
          <p:cNvPr id="1266" name="Google Shape;1266;p65"/>
          <p:cNvSpPr txBox="1"/>
          <p:nvPr/>
        </p:nvSpPr>
        <p:spPr>
          <a:xfrm>
            <a:off x="5331056" y="2761632"/>
            <a:ext cx="1143000" cy="4572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composite</a:t>
            </a:r>
            <a:endParaRPr b="1">
              <a:solidFill>
                <a:srgbClr val="0000FF"/>
              </a:solidFill>
              <a:latin typeface="Droid Sans"/>
              <a:ea typeface="Droid Sans"/>
              <a:cs typeface="Droid Sans"/>
              <a:sym typeface="Droid Sans"/>
            </a:endParaRPr>
          </a:p>
        </p:txBody>
      </p:sp>
      <p:sp>
        <p:nvSpPr>
          <p:cNvPr id="1279" name="Google Shape;1279;p65"/>
          <p:cNvSpPr/>
          <p:nvPr/>
        </p:nvSpPr>
        <p:spPr>
          <a:xfrm>
            <a:off x="5452298" y="3029568"/>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sp>
        <p:nvSpPr>
          <p:cNvPr id="1277" name="Google Shape;1277;p65"/>
          <p:cNvSpPr txBox="1"/>
          <p:nvPr/>
        </p:nvSpPr>
        <p:spPr>
          <a:xfrm>
            <a:off x="3045056" y="2837832"/>
            <a:ext cx="9906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80" name="Google Shape;1280;p65"/>
          <p:cNvSpPr txBox="1"/>
          <p:nvPr/>
        </p:nvSpPr>
        <p:spPr>
          <a:xfrm>
            <a:off x="987656" y="2837832"/>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76" name="Google Shape;1276;p65"/>
          <p:cNvSpPr txBox="1"/>
          <p:nvPr/>
        </p:nvSpPr>
        <p:spPr>
          <a:xfrm>
            <a:off x="1521056" y="2761632"/>
            <a:ext cx="1295400" cy="457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compositing</a:t>
            </a:r>
            <a:endParaRPr b="1">
              <a:latin typeface="Droid Sans"/>
              <a:ea typeface="Droid Sans"/>
              <a:cs typeface="Droid Sans"/>
              <a:sym typeface="Droid Sans"/>
            </a:endParaRPr>
          </a:p>
          <a:p>
            <a:pPr marL="0" lvl="0" indent="0" algn="ctr" rtl="0">
              <a:spcBef>
                <a:spcPts val="0"/>
              </a:spcBef>
              <a:spcAft>
                <a:spcPts val="0"/>
              </a:spcAft>
              <a:buNone/>
            </a:pPr>
            <a:r>
              <a:rPr lang="en" b="1">
                <a:latin typeface="Droid Sans"/>
                <a:ea typeface="Droid Sans"/>
                <a:cs typeface="Droid Sans"/>
                <a:sym typeface="Droid Sans"/>
              </a:rPr>
              <a:t>update</a:t>
            </a:r>
            <a:endParaRPr b="1">
              <a:latin typeface="Droid Sans"/>
              <a:ea typeface="Droid Sans"/>
              <a:cs typeface="Droid Sans"/>
              <a:sym typeface="Droid Sans"/>
            </a:endParaRPr>
          </a:p>
        </p:txBody>
      </p:sp>
      <p:cxnSp>
        <p:nvCxnSpPr>
          <p:cNvPr id="1281" name="Google Shape;1281;p65"/>
          <p:cNvCxnSpPr>
            <a:stCxn id="1282" idx="3"/>
            <a:endCxn id="1276" idx="1"/>
          </p:cNvCxnSpPr>
          <p:nvPr/>
        </p:nvCxnSpPr>
        <p:spPr>
          <a:xfrm>
            <a:off x="1292456" y="2990232"/>
            <a:ext cx="228600" cy="0"/>
          </a:xfrm>
          <a:prstGeom prst="straightConnector1">
            <a:avLst/>
          </a:prstGeom>
          <a:noFill/>
          <a:ln w="19050" cap="flat" cmpd="sng">
            <a:solidFill>
              <a:schemeClr val="dk2"/>
            </a:solidFill>
            <a:prstDash val="solid"/>
            <a:round/>
            <a:headEnd type="none" w="med" len="med"/>
            <a:tailEnd type="triangle" w="med" len="med"/>
          </a:ln>
        </p:spPr>
      </p:cxnSp>
      <p:sp>
        <p:nvSpPr>
          <p:cNvPr id="1283" name="Google Shape;1283;p65"/>
          <p:cNvSpPr txBox="1"/>
          <p:nvPr/>
        </p:nvSpPr>
        <p:spPr>
          <a:xfrm>
            <a:off x="6121200" y="18288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284" name="Google Shape;1284;p65"/>
          <p:cNvSpPr/>
          <p:nvPr/>
        </p:nvSpPr>
        <p:spPr>
          <a:xfrm>
            <a:off x="3197456" y="1676400"/>
            <a:ext cx="2495400" cy="4182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PaintArtifactCompositor</a:t>
            </a:r>
            <a:endParaRPr b="1">
              <a:latin typeface="Consolas"/>
              <a:ea typeface="Consolas"/>
              <a:cs typeface="Consolas"/>
              <a:sym typeface="Consolas"/>
            </a:endParaRPr>
          </a:p>
        </p:txBody>
      </p:sp>
      <p:cxnSp>
        <p:nvCxnSpPr>
          <p:cNvPr id="1285" name="Google Shape;1285;p65"/>
          <p:cNvCxnSpPr>
            <a:stCxn id="1268" idx="3"/>
            <a:endCxn id="1284" idx="1"/>
          </p:cNvCxnSpPr>
          <p:nvPr/>
        </p:nvCxnSpPr>
        <p:spPr>
          <a:xfrm rot="10800000" flipH="1">
            <a:off x="2920800" y="1885500"/>
            <a:ext cx="276600" cy="900"/>
          </a:xfrm>
          <a:prstGeom prst="straightConnector1">
            <a:avLst/>
          </a:prstGeom>
          <a:noFill/>
          <a:ln w="19050" cap="flat" cmpd="sng">
            <a:solidFill>
              <a:schemeClr val="dk2"/>
            </a:solidFill>
            <a:prstDash val="solid"/>
            <a:round/>
            <a:headEnd type="none" w="med" len="med"/>
            <a:tailEnd type="triangle" w="med" len="med"/>
          </a:ln>
        </p:spPr>
      </p:cxnSp>
      <p:cxnSp>
        <p:nvCxnSpPr>
          <p:cNvPr id="1286" name="Google Shape;1286;p65"/>
          <p:cNvCxnSpPr>
            <a:stCxn id="1284" idx="3"/>
          </p:cNvCxnSpPr>
          <p:nvPr/>
        </p:nvCxnSpPr>
        <p:spPr>
          <a:xfrm>
            <a:off x="5692856" y="1885500"/>
            <a:ext cx="218700" cy="0"/>
          </a:xfrm>
          <a:prstGeom prst="straightConnector1">
            <a:avLst/>
          </a:prstGeom>
          <a:noFill/>
          <a:ln w="19050" cap="flat" cmpd="sng">
            <a:solidFill>
              <a:schemeClr val="dk2"/>
            </a:solidFill>
            <a:prstDash val="solid"/>
            <a:round/>
            <a:headEnd type="none" w="med" len="med"/>
            <a:tailEnd type="triangle" w="med" len="med"/>
          </a:ln>
        </p:spPr>
      </p:cxnSp>
      <p:sp>
        <p:nvSpPr>
          <p:cNvPr id="1287" name="Google Shape;1287;p65"/>
          <p:cNvSpPr/>
          <p:nvPr/>
        </p:nvSpPr>
        <p:spPr>
          <a:xfrm>
            <a:off x="1368656" y="2209800"/>
            <a:ext cx="1676400" cy="1676400"/>
          </a:xfrm>
          <a:prstGeom prst="mathMultiply">
            <a:avLst>
              <a:gd name="adj1" fmla="val 5113"/>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65"/>
          <p:cNvCxnSpPr>
            <a:stCxn id="1265" idx="0"/>
          </p:cNvCxnSpPr>
          <p:nvPr/>
        </p:nvCxnSpPr>
        <p:spPr>
          <a:xfrm rot="5400000" flipH="1">
            <a:off x="3469106" y="1661682"/>
            <a:ext cx="627900" cy="1724400"/>
          </a:xfrm>
          <a:prstGeom prst="curvedConnector2">
            <a:avLst/>
          </a:prstGeom>
          <a:noFill/>
          <a:ln w="28575" cap="flat" cmpd="sng">
            <a:solidFill>
              <a:srgbClr val="FF9900"/>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6"/>
          <p:cNvSpPr/>
          <p:nvPr/>
        </p:nvSpPr>
        <p:spPr>
          <a:xfrm>
            <a:off x="5181600" y="2209800"/>
            <a:ext cx="685800" cy="1447800"/>
          </a:xfrm>
          <a:prstGeom prst="down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4" name="Google Shape;1294;p66"/>
          <p:cNvCxnSpPr/>
          <p:nvPr/>
        </p:nvCxnSpPr>
        <p:spPr>
          <a:xfrm>
            <a:off x="7162800" y="1905000"/>
            <a:ext cx="609600" cy="0"/>
          </a:xfrm>
          <a:prstGeom prst="straightConnector1">
            <a:avLst/>
          </a:prstGeom>
          <a:noFill/>
          <a:ln w="28575" cap="flat" cmpd="sng">
            <a:solidFill>
              <a:srgbClr val="999999"/>
            </a:solidFill>
            <a:prstDash val="solid"/>
            <a:round/>
            <a:headEnd type="none" w="med" len="med"/>
            <a:tailEnd type="triangle" w="med" len="med"/>
          </a:ln>
        </p:spPr>
      </p:cxnSp>
      <p:sp>
        <p:nvSpPr>
          <p:cNvPr id="1295" name="Google Shape;1295;p66"/>
          <p:cNvSpPr/>
          <p:nvPr/>
        </p:nvSpPr>
        <p:spPr>
          <a:xfrm>
            <a:off x="4572000" y="1371600"/>
            <a:ext cx="2209800" cy="990600"/>
          </a:xfrm>
          <a:prstGeom prst="rect">
            <a:avLst/>
          </a:prstGeom>
          <a:solidFill>
            <a:srgbClr val="FFFFFF"/>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commit</a:t>
            </a:r>
            <a:endParaRPr sz="3600" b="1">
              <a:solidFill>
                <a:srgbClr val="434343"/>
              </a:solidFill>
              <a:latin typeface="Droid Sans"/>
              <a:ea typeface="Droid Sans"/>
              <a:cs typeface="Droid Sans"/>
              <a:sym typeface="Droid Sans"/>
            </a:endParaRPr>
          </a:p>
        </p:txBody>
      </p:sp>
      <p:pic>
        <p:nvPicPr>
          <p:cNvPr id="1298" name="Google Shape;1298;p66" descr="latest"/>
          <p:cNvPicPr preferRelativeResize="0"/>
          <p:nvPr/>
        </p:nvPicPr>
        <p:blipFill>
          <a:blip r:embed="rId3">
            <a:alphaModFix/>
          </a:blip>
          <a:stretch>
            <a:fillRect/>
          </a:stretch>
        </p:blipFill>
        <p:spPr>
          <a:xfrm>
            <a:off x="838200" y="1371600"/>
            <a:ext cx="1041634" cy="685799"/>
          </a:xfrm>
          <a:prstGeom prst="rect">
            <a:avLst/>
          </a:prstGeom>
          <a:noFill/>
          <a:ln>
            <a:noFill/>
          </a:ln>
        </p:spPr>
      </p:pic>
      <p:sp>
        <p:nvSpPr>
          <p:cNvPr id="1299" name="Google Shape;1299;p66"/>
          <p:cNvSpPr txBox="1"/>
          <p:nvPr/>
        </p:nvSpPr>
        <p:spPr>
          <a:xfrm rot="-1353">
            <a:off x="857094" y="146635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300" name="Google Shape;1300;p66" descr="latest"/>
          <p:cNvPicPr preferRelativeResize="0"/>
          <p:nvPr/>
        </p:nvPicPr>
        <p:blipFill>
          <a:blip r:embed="rId3">
            <a:alphaModFix/>
          </a:blip>
          <a:stretch>
            <a:fillRect/>
          </a:stretch>
        </p:blipFill>
        <p:spPr>
          <a:xfrm>
            <a:off x="928475" y="3630026"/>
            <a:ext cx="1041634" cy="685799"/>
          </a:xfrm>
          <a:prstGeom prst="rect">
            <a:avLst/>
          </a:prstGeom>
          <a:noFill/>
          <a:ln>
            <a:noFill/>
          </a:ln>
        </p:spPr>
      </p:pic>
      <p:sp>
        <p:nvSpPr>
          <p:cNvPr id="1301" name="Google Shape;1301;p66"/>
          <p:cNvSpPr txBox="1"/>
          <p:nvPr/>
        </p:nvSpPr>
        <p:spPr>
          <a:xfrm rot="-1643">
            <a:off x="1015525" y="3724847"/>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302" name="Google Shape;1302;p66"/>
          <p:cNvCxnSpPr/>
          <p:nvPr/>
        </p:nvCxnSpPr>
        <p:spPr>
          <a:xfrm>
            <a:off x="1905000" y="4191000"/>
            <a:ext cx="5810400" cy="0"/>
          </a:xfrm>
          <a:prstGeom prst="straightConnector1">
            <a:avLst/>
          </a:prstGeom>
          <a:noFill/>
          <a:ln w="28575" cap="flat" cmpd="sng">
            <a:solidFill>
              <a:srgbClr val="999999"/>
            </a:solidFill>
            <a:prstDash val="solid"/>
            <a:round/>
            <a:headEnd type="none" w="med" len="med"/>
            <a:tailEnd type="triangle" w="med" len="med"/>
          </a:ln>
        </p:spPr>
      </p:cxnSp>
      <p:sp>
        <p:nvSpPr>
          <p:cNvPr id="1303" name="Google Shape;1303;p66"/>
          <p:cNvSpPr txBox="1"/>
          <p:nvPr/>
        </p:nvSpPr>
        <p:spPr>
          <a:xfrm>
            <a:off x="3657600" y="3733800"/>
            <a:ext cx="3352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304" name="Google Shape;1304;p66"/>
          <p:cNvSpPr txBox="1"/>
          <p:nvPr/>
        </p:nvSpPr>
        <p:spPr>
          <a:xfrm>
            <a:off x="4724400" y="1524000"/>
            <a:ext cx="10668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5" name="Google Shape;1305;p66"/>
          <p:cNvSpPr txBox="1"/>
          <p:nvPr/>
        </p:nvSpPr>
        <p:spPr>
          <a:xfrm>
            <a:off x="2667000" y="1523999"/>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306" name="Google Shape;1306;p66"/>
          <p:cNvSpPr txBox="1"/>
          <p:nvPr/>
        </p:nvSpPr>
        <p:spPr>
          <a:xfrm>
            <a:off x="4724400" y="1905000"/>
            <a:ext cx="10668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7" name="Google Shape;1307;p66"/>
          <p:cNvSpPr/>
          <p:nvPr/>
        </p:nvSpPr>
        <p:spPr>
          <a:xfrm>
            <a:off x="4572000" y="3581400"/>
            <a:ext cx="2209800" cy="9906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txBox="1"/>
          <p:nvPr/>
        </p:nvSpPr>
        <p:spPr>
          <a:xfrm>
            <a:off x="4724400" y="3733800"/>
            <a:ext cx="1066800" cy="3048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09" name="Google Shape;1309;p66"/>
          <p:cNvSpPr txBox="1"/>
          <p:nvPr/>
        </p:nvSpPr>
        <p:spPr>
          <a:xfrm>
            <a:off x="4724400" y="4114800"/>
            <a:ext cx="1066800" cy="3048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10" name="Google Shape;1310;p66"/>
          <p:cNvCxnSpPr/>
          <p:nvPr/>
        </p:nvCxnSpPr>
        <p:spPr>
          <a:xfrm>
            <a:off x="1828800" y="1905000"/>
            <a:ext cx="1676400" cy="0"/>
          </a:xfrm>
          <a:prstGeom prst="straightConnector1">
            <a:avLst/>
          </a:prstGeom>
          <a:noFill/>
          <a:ln w="28575" cap="flat" cmpd="sng">
            <a:solidFill>
              <a:srgbClr val="999999"/>
            </a:solidFill>
            <a:prstDash val="solid"/>
            <a:round/>
            <a:headEnd type="none" w="med" len="med"/>
            <a:tailEnd type="none" w="med" len="med"/>
          </a:ln>
        </p:spPr>
      </p:cxnSp>
      <p:cxnSp>
        <p:nvCxnSpPr>
          <p:cNvPr id="1311" name="Google Shape;1311;p66"/>
          <p:cNvCxnSpPr/>
          <p:nvPr/>
        </p:nvCxnSpPr>
        <p:spPr>
          <a:xfrm>
            <a:off x="3505200" y="1905000"/>
            <a:ext cx="152400" cy="1828800"/>
          </a:xfrm>
          <a:prstGeom prst="straightConnector1">
            <a:avLst/>
          </a:prstGeom>
          <a:noFill/>
          <a:ln w="19050" cap="flat" cmpd="sng">
            <a:solidFill>
              <a:srgbClr val="9900FF"/>
            </a:solidFill>
            <a:prstDash val="dash"/>
            <a:round/>
            <a:headEnd type="none" w="med" len="med"/>
            <a:tailEnd type="triangle" w="med" len="med"/>
          </a:ln>
        </p:spPr>
      </p:cxnSp>
      <p:sp>
        <p:nvSpPr>
          <p:cNvPr id="1312" name="Google Shape;1312;p66"/>
          <p:cNvSpPr txBox="1"/>
          <p:nvPr/>
        </p:nvSpPr>
        <p:spPr>
          <a:xfrm>
            <a:off x="3505200" y="1676400"/>
            <a:ext cx="10485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(blocked)</a:t>
            </a:r>
            <a:endParaRPr i="1">
              <a:latin typeface="Droid Serif"/>
              <a:ea typeface="Droid Serif"/>
              <a:cs typeface="Droid Serif"/>
              <a:sym typeface="Droid Serif"/>
            </a:endParaRPr>
          </a:p>
        </p:txBody>
      </p:sp>
      <p:sp>
        <p:nvSpPr>
          <p:cNvPr id="1313" name="Google Shape;1313;p66"/>
          <p:cNvSpPr txBox="1"/>
          <p:nvPr/>
        </p:nvSpPr>
        <p:spPr>
          <a:xfrm>
            <a:off x="2590800" y="2743200"/>
            <a:ext cx="9906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9900FF"/>
                </a:solidFill>
                <a:latin typeface="Droid Serif"/>
                <a:ea typeface="Droid Serif"/>
                <a:cs typeface="Droid Serif"/>
                <a:sym typeface="Droid Serif"/>
              </a:rPr>
              <a:t>ready to</a:t>
            </a:r>
            <a:endParaRPr i="1">
              <a:solidFill>
                <a:srgbClr val="9900FF"/>
              </a:solidFill>
              <a:latin typeface="Droid Serif"/>
              <a:ea typeface="Droid Serif"/>
              <a:cs typeface="Droid Serif"/>
              <a:sym typeface="Droid Serif"/>
            </a:endParaRPr>
          </a:p>
          <a:p>
            <a:pPr marL="0" lvl="0" indent="0" algn="r" rtl="0">
              <a:spcBef>
                <a:spcPts val="0"/>
              </a:spcBef>
              <a:spcAft>
                <a:spcPts val="0"/>
              </a:spcAft>
              <a:buNone/>
            </a:pPr>
            <a:r>
              <a:rPr lang="en" i="1">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p:txBody>
      </p:sp>
      <p:cxnSp>
        <p:nvCxnSpPr>
          <p:cNvPr id="1314" name="Google Shape;1314;p66"/>
          <p:cNvCxnSpPr/>
          <p:nvPr/>
        </p:nvCxnSpPr>
        <p:spPr>
          <a:xfrm rot="10800000" flipH="1">
            <a:off x="7039700" y="1905000"/>
            <a:ext cx="141300" cy="1827900"/>
          </a:xfrm>
          <a:prstGeom prst="straightConnector1">
            <a:avLst/>
          </a:prstGeom>
          <a:noFill/>
          <a:ln w="19050" cap="flat" cmpd="sng">
            <a:solidFill>
              <a:srgbClr val="9900FF"/>
            </a:solidFill>
            <a:prstDash val="dash"/>
            <a:round/>
            <a:headEnd type="none" w="med" len="med"/>
            <a:tailEnd type="triangle" w="med" len="med"/>
          </a:ln>
        </p:spPr>
      </p:cxnSp>
      <p:sp>
        <p:nvSpPr>
          <p:cNvPr id="1315" name="Google Shape;1315;p66"/>
          <p:cNvSpPr txBox="1"/>
          <p:nvPr/>
        </p:nvSpPr>
        <p:spPr>
          <a:xfrm>
            <a:off x="7104900" y="2819400"/>
            <a:ext cx="11247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a:p>
            <a:pPr marL="0" lvl="0" indent="0" algn="l" rtl="0">
              <a:spcBef>
                <a:spcPts val="0"/>
              </a:spcBef>
              <a:spcAft>
                <a:spcPts val="0"/>
              </a:spcAft>
              <a:buNone/>
            </a:pPr>
            <a:r>
              <a:rPr lang="en" i="1">
                <a:solidFill>
                  <a:srgbClr val="9900FF"/>
                </a:solidFill>
                <a:latin typeface="Droid Serif"/>
                <a:ea typeface="Droid Serif"/>
                <a:cs typeface="Droid Serif"/>
                <a:sym typeface="Droid Serif"/>
              </a:rPr>
              <a:t>complete</a:t>
            </a:r>
            <a:endParaRPr i="1">
              <a:solidFill>
                <a:srgbClr val="9900FF"/>
              </a:solidFill>
              <a:latin typeface="Droid Serif"/>
              <a:ea typeface="Droid Serif"/>
              <a:cs typeface="Droid Serif"/>
              <a:sym typeface="Droid Serif"/>
            </a:endParaRPr>
          </a:p>
        </p:txBody>
      </p:sp>
      <p:sp>
        <p:nvSpPr>
          <p:cNvPr id="1316" name="Google Shape;1316;p66"/>
          <p:cNvSpPr txBox="1"/>
          <p:nvPr/>
        </p:nvSpPr>
        <p:spPr>
          <a:xfrm>
            <a:off x="1981200" y="1524000"/>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7" name="Google Shape;1317;p66"/>
          <p:cNvCxnSpPr>
            <a:stCxn id="1316" idx="3"/>
            <a:endCxn id="1305" idx="1"/>
          </p:cNvCxnSpPr>
          <p:nvPr/>
        </p:nvCxnSpPr>
        <p:spPr>
          <a:xfrm>
            <a:off x="2362200" y="1676400"/>
            <a:ext cx="304800" cy="0"/>
          </a:xfrm>
          <a:prstGeom prst="straightConnector1">
            <a:avLst/>
          </a:prstGeom>
          <a:noFill/>
          <a:ln w="19050" cap="flat" cmpd="sng">
            <a:solidFill>
              <a:schemeClr val="dk2"/>
            </a:solidFill>
            <a:prstDash val="solid"/>
            <a:round/>
            <a:headEnd type="none" w="med" len="med"/>
            <a:tailEnd type="triangle" w="med" len="med"/>
          </a:ln>
        </p:spPr>
      </p:cxnSp>
      <p:sp>
        <p:nvSpPr>
          <p:cNvPr id="1318" name="Google Shape;1318;p66"/>
          <p:cNvSpPr txBox="1"/>
          <p:nvPr/>
        </p:nvSpPr>
        <p:spPr>
          <a:xfrm>
            <a:off x="7333500" y="3733775"/>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9" name="Google Shape;1319;p66"/>
          <p:cNvCxnSpPr/>
          <p:nvPr/>
        </p:nvCxnSpPr>
        <p:spPr>
          <a:xfrm>
            <a:off x="7028700" y="3886175"/>
            <a:ext cx="304800" cy="0"/>
          </a:xfrm>
          <a:prstGeom prst="straightConnector1">
            <a:avLst/>
          </a:prstGeom>
          <a:noFill/>
          <a:ln w="19050" cap="flat" cmpd="sng">
            <a:solidFill>
              <a:schemeClr val="dk2"/>
            </a:solidFill>
            <a:prstDash val="solid"/>
            <a:round/>
            <a:headEnd type="none" w="med" len="med"/>
            <a:tailEnd type="triangle" w="med" len="med"/>
          </a:ln>
        </p:spPr>
      </p:cxnSp>
      <p:sp>
        <p:nvSpPr>
          <p:cNvPr id="1320" name="Google Shape;1320;p66"/>
          <p:cNvSpPr txBox="1"/>
          <p:nvPr/>
        </p:nvSpPr>
        <p:spPr>
          <a:xfrm>
            <a:off x="3657600" y="2514600"/>
            <a:ext cx="16764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B45F06"/>
                </a:solidFill>
                <a:latin typeface="Droid Serif"/>
                <a:ea typeface="Droid Serif"/>
                <a:cs typeface="Droid Serif"/>
                <a:sym typeface="Droid Serif"/>
              </a:rPr>
              <a:t>copy layers and properties</a:t>
            </a:r>
            <a:endParaRPr i="1">
              <a:solidFill>
                <a:srgbClr val="B45F06"/>
              </a:solidFill>
              <a:latin typeface="Droid Serif"/>
              <a:ea typeface="Droid Serif"/>
              <a:cs typeface="Droid Serif"/>
              <a:sym typeface="Droid Serif"/>
            </a:endParaRPr>
          </a:p>
        </p:txBody>
      </p:sp>
      <p:sp>
        <p:nvSpPr>
          <p:cNvPr id="1321" name="Google Shape;1321;p66"/>
          <p:cNvSpPr/>
          <p:nvPr/>
        </p:nvSpPr>
        <p:spPr>
          <a:xfrm>
            <a:off x="6089379" y="15240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2" name="Google Shape;1322;p66"/>
          <p:cNvCxnSpPr>
            <a:stCxn id="1321" idx="4"/>
            <a:endCxn id="1323" idx="0"/>
          </p:cNvCxnSpPr>
          <p:nvPr/>
        </p:nvCxnSpPr>
        <p:spPr>
          <a:xfrm>
            <a:off x="6185079" y="1715400"/>
            <a:ext cx="6600" cy="303000"/>
          </a:xfrm>
          <a:prstGeom prst="straightConnector1">
            <a:avLst/>
          </a:prstGeom>
          <a:noFill/>
          <a:ln w="19050" cap="flat" cmpd="sng">
            <a:solidFill>
              <a:srgbClr val="FF9900"/>
            </a:solidFill>
            <a:prstDash val="solid"/>
            <a:round/>
            <a:headEnd type="triangle" w="med" len="med"/>
            <a:tailEnd type="none" w="med" len="med"/>
          </a:ln>
        </p:spPr>
      </p:cxnSp>
      <p:sp>
        <p:nvSpPr>
          <p:cNvPr id="1323" name="Google Shape;1323;p66"/>
          <p:cNvSpPr/>
          <p:nvPr/>
        </p:nvSpPr>
        <p:spPr>
          <a:xfrm>
            <a:off x="6096000" y="20184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6438000" y="20184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5" name="Google Shape;1325;p66"/>
          <p:cNvCxnSpPr>
            <a:stCxn id="1321" idx="5"/>
            <a:endCxn id="1324" idx="0"/>
          </p:cNvCxnSpPr>
          <p:nvPr/>
        </p:nvCxnSpPr>
        <p:spPr>
          <a:xfrm>
            <a:off x="6252750" y="1687370"/>
            <a:ext cx="281100" cy="330900"/>
          </a:xfrm>
          <a:prstGeom prst="straightConnector1">
            <a:avLst/>
          </a:prstGeom>
          <a:noFill/>
          <a:ln w="19050" cap="flat" cmpd="sng">
            <a:solidFill>
              <a:srgbClr val="FF9900"/>
            </a:solidFill>
            <a:prstDash val="solid"/>
            <a:round/>
            <a:headEnd type="triangle" w="med" len="med"/>
            <a:tailEnd type="none" w="med" len="med"/>
          </a:ln>
        </p:spPr>
      </p:cxnSp>
      <p:sp>
        <p:nvSpPr>
          <p:cNvPr id="1326" name="Google Shape;1326;p66"/>
          <p:cNvSpPr/>
          <p:nvPr/>
        </p:nvSpPr>
        <p:spPr>
          <a:xfrm>
            <a:off x="6096000" y="37338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66"/>
          <p:cNvCxnSpPr>
            <a:stCxn id="1326" idx="4"/>
            <a:endCxn id="1328" idx="0"/>
          </p:cNvCxnSpPr>
          <p:nvPr/>
        </p:nvCxnSpPr>
        <p:spPr>
          <a:xfrm>
            <a:off x="6191700" y="3925200"/>
            <a:ext cx="6600" cy="303000"/>
          </a:xfrm>
          <a:prstGeom prst="straightConnector1">
            <a:avLst/>
          </a:prstGeom>
          <a:noFill/>
          <a:ln w="19050" cap="flat" cmpd="sng">
            <a:solidFill>
              <a:srgbClr val="980000"/>
            </a:solidFill>
            <a:prstDash val="solid"/>
            <a:round/>
            <a:headEnd type="triangle" w="med" len="med"/>
            <a:tailEnd type="none" w="med" len="med"/>
          </a:ln>
        </p:spPr>
      </p:cxnSp>
      <p:sp>
        <p:nvSpPr>
          <p:cNvPr id="1328" name="Google Shape;1328;p66"/>
          <p:cNvSpPr/>
          <p:nvPr/>
        </p:nvSpPr>
        <p:spPr>
          <a:xfrm>
            <a:off x="6102621" y="42282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6"/>
          <p:cNvSpPr/>
          <p:nvPr/>
        </p:nvSpPr>
        <p:spPr>
          <a:xfrm>
            <a:off x="6444621" y="42282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0" name="Google Shape;1330;p66"/>
          <p:cNvCxnSpPr>
            <a:stCxn id="1326" idx="5"/>
            <a:endCxn id="1329" idx="0"/>
          </p:cNvCxnSpPr>
          <p:nvPr/>
        </p:nvCxnSpPr>
        <p:spPr>
          <a:xfrm>
            <a:off x="6259370" y="3897170"/>
            <a:ext cx="281100" cy="330900"/>
          </a:xfrm>
          <a:prstGeom prst="straightConnector1">
            <a:avLst/>
          </a:prstGeom>
          <a:noFill/>
          <a:ln w="19050" cap="flat" cmpd="sng">
            <a:solidFill>
              <a:srgbClr val="980000"/>
            </a:solidFill>
            <a:prstDash val="solid"/>
            <a:round/>
            <a:headEnd type="triangl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4119625" y="1049150"/>
            <a:ext cx="1395650" cy="3888600"/>
          </a:xfrm>
          <a:custGeom>
            <a:avLst/>
            <a:gdLst/>
            <a:ahLst/>
            <a:cxnLst/>
            <a:rect l="l" t="t" r="r" b="b"/>
            <a:pathLst>
              <a:path w="55826" h="155544" extrusionOk="0">
                <a:moveTo>
                  <a:pt x="0" y="30416"/>
                </a:moveTo>
                <a:lnTo>
                  <a:pt x="55826" y="0"/>
                </a:lnTo>
                <a:lnTo>
                  <a:pt x="55441" y="155544"/>
                </a:lnTo>
                <a:lnTo>
                  <a:pt x="0" y="148614"/>
                </a:lnTo>
                <a:close/>
              </a:path>
            </a:pathLst>
          </a:custGeom>
          <a:solidFill>
            <a:srgbClr val="CCCCCC"/>
          </a:solidFill>
          <a:ln>
            <a:noFill/>
          </a:ln>
        </p:spPr>
      </p:sp>
      <p:sp>
        <p:nvSpPr>
          <p:cNvPr id="132" name="Google Shape;132;p1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content</a:t>
            </a:r>
            <a:r>
              <a:rPr lang="zh-CN" altLang="en-US" sz="3600" b="1" dirty="0">
                <a:solidFill>
                  <a:srgbClr val="434343"/>
                </a:solidFill>
                <a:latin typeface="Droid Sans"/>
                <a:ea typeface="Droid Sans"/>
                <a:cs typeface="Droid Sans"/>
                <a:sym typeface="Droid Sans"/>
              </a:rPr>
              <a:t>（内容）</a:t>
            </a:r>
            <a:endParaRPr sz="3600" b="1" dirty="0">
              <a:solidFill>
                <a:srgbClr val="434343"/>
              </a:solidFill>
              <a:latin typeface="Droid Sans"/>
              <a:ea typeface="Droid Sans"/>
              <a:cs typeface="Droid Sans"/>
              <a:sym typeface="Droid Sans"/>
            </a:endParaRPr>
          </a:p>
        </p:txBody>
      </p:sp>
      <p:pic>
        <p:nvPicPr>
          <p:cNvPr id="134" name="Google Shape;134;p18" descr="Screen Shot 2017-10-08 at 6.46.48 PM.png"/>
          <p:cNvPicPr preferRelativeResize="0"/>
          <p:nvPr/>
        </p:nvPicPr>
        <p:blipFill>
          <a:blip r:embed="rId3">
            <a:alphaModFix/>
          </a:blip>
          <a:stretch>
            <a:fillRect/>
          </a:stretch>
        </p:blipFill>
        <p:spPr>
          <a:xfrm>
            <a:off x="5465550" y="1031325"/>
            <a:ext cx="2971439" cy="3930899"/>
          </a:xfrm>
          <a:prstGeom prst="rect">
            <a:avLst/>
          </a:prstGeom>
          <a:noFill/>
          <a:ln w="9525" cap="flat" cmpd="sng">
            <a:solidFill>
              <a:srgbClr val="000000"/>
            </a:solidFill>
            <a:prstDash val="solid"/>
            <a:round/>
            <a:headEnd type="none" w="sm" len="sm"/>
            <a:tailEnd type="none" w="sm" len="sm"/>
          </a:ln>
        </p:spPr>
      </p:pic>
      <p:pic>
        <p:nvPicPr>
          <p:cNvPr id="135" name="Google Shape;135;p18" descr="Screen Shot 2017-10-08 at 6.55.26 PM.png"/>
          <p:cNvPicPr preferRelativeResize="0"/>
          <p:nvPr/>
        </p:nvPicPr>
        <p:blipFill>
          <a:blip r:embed="rId4">
            <a:alphaModFix/>
          </a:blip>
          <a:stretch>
            <a:fillRect/>
          </a:stretch>
        </p:blipFill>
        <p:spPr>
          <a:xfrm>
            <a:off x="498900" y="1743325"/>
            <a:ext cx="3630348" cy="3055276"/>
          </a:xfrm>
          <a:prstGeom prst="rect">
            <a:avLst/>
          </a:prstGeom>
          <a:noFill/>
          <a:ln w="9525" cap="flat" cmpd="sng">
            <a:solidFill>
              <a:srgbClr val="000000"/>
            </a:solidFill>
            <a:prstDash val="solid"/>
            <a:round/>
            <a:headEnd type="none" w="sm" len="sm"/>
            <a:tailEnd type="none" w="sm" len="sm"/>
          </a:ln>
        </p:spPr>
      </p:pic>
      <p:sp>
        <p:nvSpPr>
          <p:cNvPr id="136" name="Google Shape;136;p18"/>
          <p:cNvSpPr txBox="1"/>
          <p:nvPr/>
        </p:nvSpPr>
        <p:spPr>
          <a:xfrm>
            <a:off x="554700" y="1184725"/>
            <a:ext cx="33723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8761D"/>
                </a:solidFill>
                <a:latin typeface="Consolas"/>
                <a:ea typeface="Consolas"/>
                <a:cs typeface="Consolas"/>
                <a:sym typeface="Consolas"/>
              </a:rPr>
              <a:t>https</a:t>
            </a:r>
            <a:r>
              <a:rPr lang="en" sz="1800">
                <a:solidFill>
                  <a:srgbClr val="999999"/>
                </a:solidFill>
                <a:latin typeface="Consolas"/>
                <a:ea typeface="Consolas"/>
                <a:cs typeface="Consolas"/>
                <a:sym typeface="Consolas"/>
              </a:rPr>
              <a:t>://</a:t>
            </a:r>
            <a:r>
              <a:rPr lang="en" sz="1800">
                <a:latin typeface="Consolas"/>
                <a:ea typeface="Consolas"/>
                <a:cs typeface="Consolas"/>
                <a:sym typeface="Consolas"/>
              </a:rPr>
              <a:t>www.nytimes.com</a:t>
            </a:r>
            <a:endParaRPr sz="1800">
              <a:solidFill>
                <a:srgbClr val="0000FF"/>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6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tiling</a:t>
            </a:r>
            <a:endParaRPr sz="3600" b="1">
              <a:solidFill>
                <a:srgbClr val="434343"/>
              </a:solidFill>
              <a:latin typeface="Droid Sans"/>
              <a:ea typeface="Droid Sans"/>
              <a:cs typeface="Droid Sans"/>
              <a:sym typeface="Droid Sans"/>
            </a:endParaRPr>
          </a:p>
        </p:txBody>
      </p:sp>
      <p:pic>
        <p:nvPicPr>
          <p:cNvPr id="1337" name="Google Shape;1337;p67" descr="Screen Shot 2017-10-16 at 8.02.07 PM.png"/>
          <p:cNvPicPr preferRelativeResize="0"/>
          <p:nvPr/>
        </p:nvPicPr>
        <p:blipFill>
          <a:blip r:embed="rId3">
            <a:alphaModFix/>
          </a:blip>
          <a:stretch>
            <a:fillRect/>
          </a:stretch>
        </p:blipFill>
        <p:spPr>
          <a:xfrm>
            <a:off x="812125" y="1262952"/>
            <a:ext cx="1270722" cy="3385248"/>
          </a:xfrm>
          <a:prstGeom prst="rect">
            <a:avLst/>
          </a:prstGeom>
          <a:noFill/>
          <a:ln w="19050" cap="flat" cmpd="sng">
            <a:solidFill>
              <a:srgbClr val="FF9900"/>
            </a:solidFill>
            <a:prstDash val="solid"/>
            <a:round/>
            <a:headEnd type="none" w="sm" len="sm"/>
            <a:tailEnd type="none" w="sm" len="sm"/>
          </a:ln>
        </p:spPr>
      </p:pic>
      <p:sp>
        <p:nvSpPr>
          <p:cNvPr id="1338" name="Google Shape;1338;p67"/>
          <p:cNvSpPr/>
          <p:nvPr/>
        </p:nvSpPr>
        <p:spPr>
          <a:xfrm>
            <a:off x="838200" y="12846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45818E"/>
              </a:solidFill>
              <a:latin typeface="Droid Sans"/>
              <a:ea typeface="Droid Sans"/>
              <a:cs typeface="Droid Sans"/>
              <a:sym typeface="Droid Sans"/>
            </a:endParaRPr>
          </a:p>
        </p:txBody>
      </p:sp>
      <p:sp>
        <p:nvSpPr>
          <p:cNvPr id="1339" name="Google Shape;1339;p67"/>
          <p:cNvSpPr/>
          <p:nvPr/>
        </p:nvSpPr>
        <p:spPr>
          <a:xfrm>
            <a:off x="1447800" y="12846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7"/>
          <p:cNvSpPr/>
          <p:nvPr/>
        </p:nvSpPr>
        <p:spPr>
          <a:xfrm>
            <a:off x="838200" y="18942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7"/>
          <p:cNvSpPr/>
          <p:nvPr/>
        </p:nvSpPr>
        <p:spPr>
          <a:xfrm>
            <a:off x="1447800" y="18942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838200" y="25038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7"/>
          <p:cNvSpPr/>
          <p:nvPr/>
        </p:nvSpPr>
        <p:spPr>
          <a:xfrm>
            <a:off x="1447800" y="25038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7"/>
          <p:cNvSpPr/>
          <p:nvPr/>
        </p:nvSpPr>
        <p:spPr>
          <a:xfrm>
            <a:off x="838200" y="31134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7"/>
          <p:cNvSpPr/>
          <p:nvPr/>
        </p:nvSpPr>
        <p:spPr>
          <a:xfrm>
            <a:off x="1447800" y="31134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7"/>
          <p:cNvSpPr/>
          <p:nvPr/>
        </p:nvSpPr>
        <p:spPr>
          <a:xfrm>
            <a:off x="838200" y="37230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7"/>
          <p:cNvSpPr/>
          <p:nvPr/>
        </p:nvSpPr>
        <p:spPr>
          <a:xfrm>
            <a:off x="1447800" y="37230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7"/>
          <p:cNvSpPr/>
          <p:nvPr/>
        </p:nvSpPr>
        <p:spPr>
          <a:xfrm>
            <a:off x="838200" y="4332675"/>
            <a:ext cx="609600" cy="3048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7"/>
          <p:cNvSpPr/>
          <p:nvPr/>
        </p:nvSpPr>
        <p:spPr>
          <a:xfrm>
            <a:off x="1447800" y="4332675"/>
            <a:ext cx="609600" cy="3048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0" name="Google Shape;1350;p67" descr="Screen Shot 2017-10-16 at 8.02.07 PM.png"/>
          <p:cNvPicPr preferRelativeResize="0"/>
          <p:nvPr/>
        </p:nvPicPr>
        <p:blipFill rotWithShape="1">
          <a:blip r:embed="rId3">
            <a:alphaModFix/>
          </a:blip>
          <a:srcRect r="47973" b="81992"/>
          <a:stretch/>
        </p:blipFill>
        <p:spPr>
          <a:xfrm>
            <a:off x="7720877" y="1295399"/>
            <a:ext cx="661123" cy="609601"/>
          </a:xfrm>
          <a:prstGeom prst="rect">
            <a:avLst/>
          </a:prstGeom>
          <a:noFill/>
          <a:ln w="19050" cap="flat" cmpd="sng">
            <a:solidFill>
              <a:srgbClr val="76A5AF"/>
            </a:solidFill>
            <a:prstDash val="solid"/>
            <a:round/>
            <a:headEnd type="none" w="sm" len="sm"/>
            <a:tailEnd type="none" w="sm" len="sm"/>
          </a:ln>
        </p:spPr>
      </p:pic>
      <p:pic>
        <p:nvPicPr>
          <p:cNvPr id="1351" name="Google Shape;1351;p67" descr="latest"/>
          <p:cNvPicPr preferRelativeResize="0"/>
          <p:nvPr/>
        </p:nvPicPr>
        <p:blipFill>
          <a:blip r:embed="rId4">
            <a:alphaModFix/>
          </a:blip>
          <a:stretch>
            <a:fillRect/>
          </a:stretch>
        </p:blipFill>
        <p:spPr>
          <a:xfrm>
            <a:off x="2924000" y="1219201"/>
            <a:ext cx="1041634" cy="685799"/>
          </a:xfrm>
          <a:prstGeom prst="rect">
            <a:avLst/>
          </a:prstGeom>
          <a:noFill/>
          <a:ln>
            <a:noFill/>
          </a:ln>
        </p:spPr>
      </p:pic>
      <p:sp>
        <p:nvSpPr>
          <p:cNvPr id="1352" name="Google Shape;1352;p67"/>
          <p:cNvSpPr txBox="1"/>
          <p:nvPr/>
        </p:nvSpPr>
        <p:spPr>
          <a:xfrm rot="-1569">
            <a:off x="2981175" y="1314034"/>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53" name="Google Shape;1353;p67"/>
          <p:cNvSpPr txBox="1"/>
          <p:nvPr/>
        </p:nvSpPr>
        <p:spPr>
          <a:xfrm>
            <a:off x="4067000" y="13716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prepare tiles</a:t>
            </a:r>
            <a:endParaRPr b="1">
              <a:solidFill>
                <a:srgbClr val="0000FF"/>
              </a:solidFill>
              <a:latin typeface="Droid Sans"/>
              <a:ea typeface="Droid Sans"/>
              <a:cs typeface="Droid Sans"/>
              <a:sym typeface="Droid Sans"/>
            </a:endParaRPr>
          </a:p>
        </p:txBody>
      </p:sp>
      <p:sp>
        <p:nvSpPr>
          <p:cNvPr id="1354" name="Google Shape;1354;p67"/>
          <p:cNvSpPr/>
          <p:nvPr/>
        </p:nvSpPr>
        <p:spPr>
          <a:xfrm>
            <a:off x="762000" y="1589475"/>
            <a:ext cx="1371600" cy="1066800"/>
          </a:xfrm>
          <a:prstGeom prst="rect">
            <a:avLst/>
          </a:prstGeom>
          <a:solidFill>
            <a:srgbClr val="EAD1DC">
              <a:alpha val="36540"/>
            </a:srgbClr>
          </a:solid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7"/>
          <p:cNvSpPr txBox="1"/>
          <p:nvPr/>
        </p:nvSpPr>
        <p:spPr>
          <a:xfrm rot="-5400000">
            <a:off x="3750" y="1888125"/>
            <a:ext cx="11454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FF00FF"/>
                </a:solidFill>
                <a:latin typeface="Droid Serif"/>
                <a:ea typeface="Droid Serif"/>
                <a:cs typeface="Droid Serif"/>
                <a:sym typeface="Droid Serif"/>
              </a:rPr>
              <a:t>viewport</a:t>
            </a:r>
            <a:endParaRPr b="1" i="1">
              <a:solidFill>
                <a:srgbClr val="FF00FF"/>
              </a:solidFill>
              <a:latin typeface="Droid Serif"/>
              <a:ea typeface="Droid Serif"/>
              <a:cs typeface="Droid Serif"/>
              <a:sym typeface="Droid Serif"/>
            </a:endParaRPr>
          </a:p>
        </p:txBody>
      </p:sp>
      <p:sp>
        <p:nvSpPr>
          <p:cNvPr id="1356" name="Google Shape;1356;p67"/>
          <p:cNvSpPr txBox="1"/>
          <p:nvPr/>
        </p:nvSpPr>
        <p:spPr>
          <a:xfrm>
            <a:off x="2061300" y="4256475"/>
            <a:ext cx="834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FF9900"/>
                </a:solidFill>
                <a:latin typeface="Droid Serif"/>
                <a:ea typeface="Droid Serif"/>
                <a:cs typeface="Droid Serif"/>
                <a:sym typeface="Droid Serif"/>
              </a:rPr>
              <a:t>layer</a:t>
            </a:r>
            <a:endParaRPr b="1" i="1">
              <a:solidFill>
                <a:srgbClr val="FF9900"/>
              </a:solidFill>
              <a:latin typeface="Droid Serif"/>
              <a:ea typeface="Droid Serif"/>
              <a:cs typeface="Droid Serif"/>
              <a:sym typeface="Droid Serif"/>
            </a:endParaRPr>
          </a:p>
        </p:txBody>
      </p:sp>
      <p:sp>
        <p:nvSpPr>
          <p:cNvPr id="1357" name="Google Shape;1357;p67"/>
          <p:cNvSpPr txBox="1"/>
          <p:nvPr/>
        </p:nvSpPr>
        <p:spPr>
          <a:xfrm>
            <a:off x="2362200" y="1971300"/>
            <a:ext cx="762000" cy="5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45818E"/>
                </a:solidFill>
                <a:latin typeface="Droid Serif"/>
                <a:ea typeface="Droid Serif"/>
                <a:cs typeface="Droid Serif"/>
                <a:sym typeface="Droid Serif"/>
              </a:rPr>
              <a:t>visible</a:t>
            </a:r>
            <a:endParaRPr i="1">
              <a:solidFill>
                <a:srgbClr val="45818E"/>
              </a:solidFill>
              <a:latin typeface="Droid Serif"/>
              <a:ea typeface="Droid Serif"/>
              <a:cs typeface="Droid Serif"/>
              <a:sym typeface="Droid Serif"/>
            </a:endParaRPr>
          </a:p>
          <a:p>
            <a:pPr marL="0" lvl="0" indent="0" algn="l" rtl="0">
              <a:spcBef>
                <a:spcPts val="0"/>
              </a:spcBef>
              <a:spcAft>
                <a:spcPts val="0"/>
              </a:spcAft>
              <a:buNone/>
            </a:pPr>
            <a:r>
              <a:rPr lang="en" i="1">
                <a:solidFill>
                  <a:srgbClr val="45818E"/>
                </a:solidFill>
                <a:latin typeface="Droid Serif"/>
                <a:ea typeface="Droid Serif"/>
                <a:cs typeface="Droid Serif"/>
                <a:sym typeface="Droid Serif"/>
              </a:rPr>
              <a:t>tiles</a:t>
            </a:r>
            <a:endParaRPr i="1">
              <a:solidFill>
                <a:srgbClr val="45818E"/>
              </a:solidFill>
              <a:latin typeface="Droid Serif"/>
              <a:ea typeface="Droid Serif"/>
              <a:cs typeface="Droid Serif"/>
              <a:sym typeface="Droid Serif"/>
            </a:endParaRPr>
          </a:p>
        </p:txBody>
      </p:sp>
      <p:sp>
        <p:nvSpPr>
          <p:cNvPr id="1358" name="Google Shape;1358;p67"/>
          <p:cNvSpPr txBox="1"/>
          <p:nvPr/>
        </p:nvSpPr>
        <p:spPr>
          <a:xfrm>
            <a:off x="3429000" y="4267200"/>
            <a:ext cx="47244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Layers are broken into </a:t>
            </a:r>
            <a:r>
              <a:rPr lang="en" sz="1800" b="1" i="1">
                <a:latin typeface="Droid Serif"/>
                <a:ea typeface="Droid Serif"/>
                <a:cs typeface="Droid Serif"/>
                <a:sym typeface="Droid Serif"/>
              </a:rPr>
              <a:t>tiles</a:t>
            </a:r>
            <a:r>
              <a:rPr lang="en" sz="1800" i="1">
                <a:latin typeface="Droid Serif"/>
                <a:ea typeface="Droid Serif"/>
                <a:cs typeface="Droid Serif"/>
                <a:sym typeface="Droid Serif"/>
              </a:rPr>
              <a:t> for raster.</a:t>
            </a:r>
            <a:endParaRPr sz="1800" i="1">
              <a:latin typeface="Droid Serif"/>
              <a:ea typeface="Droid Serif"/>
              <a:cs typeface="Droid Serif"/>
              <a:sym typeface="Droid Serif"/>
            </a:endParaRPr>
          </a:p>
        </p:txBody>
      </p:sp>
      <p:pic>
        <p:nvPicPr>
          <p:cNvPr id="1359" name="Google Shape;1359;p67" descr="latest"/>
          <p:cNvPicPr preferRelativeResize="0"/>
          <p:nvPr/>
        </p:nvPicPr>
        <p:blipFill>
          <a:blip r:embed="rId4">
            <a:alphaModFix/>
          </a:blip>
          <a:stretch>
            <a:fillRect/>
          </a:stretch>
        </p:blipFill>
        <p:spPr>
          <a:xfrm>
            <a:off x="4444766" y="2286001"/>
            <a:ext cx="1041634" cy="685799"/>
          </a:xfrm>
          <a:prstGeom prst="rect">
            <a:avLst/>
          </a:prstGeom>
          <a:noFill/>
          <a:ln>
            <a:noFill/>
          </a:ln>
        </p:spPr>
      </p:pic>
      <p:sp>
        <p:nvSpPr>
          <p:cNvPr id="1360" name="Google Shape;1360;p67"/>
          <p:cNvSpPr txBox="1"/>
          <p:nvPr/>
        </p:nvSpPr>
        <p:spPr>
          <a:xfrm rot="-1264">
            <a:off x="4343400" y="2380902"/>
            <a:ext cx="8157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pic>
        <p:nvPicPr>
          <p:cNvPr id="1361" name="Google Shape;1361;p67" descr="latest"/>
          <p:cNvPicPr preferRelativeResize="0"/>
          <p:nvPr/>
        </p:nvPicPr>
        <p:blipFill>
          <a:blip r:embed="rId4">
            <a:alphaModFix/>
          </a:blip>
          <a:stretch>
            <a:fillRect/>
          </a:stretch>
        </p:blipFill>
        <p:spPr>
          <a:xfrm>
            <a:off x="4444766" y="2895600"/>
            <a:ext cx="1041634" cy="685799"/>
          </a:xfrm>
          <a:prstGeom prst="rect">
            <a:avLst/>
          </a:prstGeom>
          <a:noFill/>
          <a:ln>
            <a:noFill/>
          </a:ln>
        </p:spPr>
      </p:pic>
      <p:sp>
        <p:nvSpPr>
          <p:cNvPr id="1362" name="Google Shape;1362;p67"/>
          <p:cNvSpPr txBox="1"/>
          <p:nvPr/>
        </p:nvSpPr>
        <p:spPr>
          <a:xfrm rot="-1264">
            <a:off x="4343400" y="2990501"/>
            <a:ext cx="8157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
        <p:nvSpPr>
          <p:cNvPr id="1363" name="Google Shape;1363;p67"/>
          <p:cNvSpPr txBox="1"/>
          <p:nvPr/>
        </p:nvSpPr>
        <p:spPr>
          <a:xfrm>
            <a:off x="5562600" y="24384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 task</a:t>
            </a:r>
            <a:endParaRPr b="1">
              <a:solidFill>
                <a:srgbClr val="0000FF"/>
              </a:solidFill>
              <a:latin typeface="Droid Sans"/>
              <a:ea typeface="Droid Sans"/>
              <a:cs typeface="Droid Sans"/>
              <a:sym typeface="Droid Sans"/>
            </a:endParaRPr>
          </a:p>
        </p:txBody>
      </p:sp>
      <p:cxnSp>
        <p:nvCxnSpPr>
          <p:cNvPr id="1364" name="Google Shape;1364;p67"/>
          <p:cNvCxnSpPr/>
          <p:nvPr/>
        </p:nvCxnSpPr>
        <p:spPr>
          <a:xfrm>
            <a:off x="5371675" y="1677550"/>
            <a:ext cx="208500" cy="756300"/>
          </a:xfrm>
          <a:prstGeom prst="straightConnector1">
            <a:avLst/>
          </a:prstGeom>
          <a:noFill/>
          <a:ln w="28575" cap="flat" cmpd="sng">
            <a:solidFill>
              <a:srgbClr val="6AA84F"/>
            </a:solidFill>
            <a:prstDash val="solid"/>
            <a:round/>
            <a:headEnd type="none" w="med" len="med"/>
            <a:tailEnd type="triangle" w="med" len="med"/>
          </a:ln>
        </p:spPr>
      </p:cxnSp>
      <p:cxnSp>
        <p:nvCxnSpPr>
          <p:cNvPr id="1365" name="Google Shape;1365;p67"/>
          <p:cNvCxnSpPr/>
          <p:nvPr/>
        </p:nvCxnSpPr>
        <p:spPr>
          <a:xfrm>
            <a:off x="3910200" y="1752600"/>
            <a:ext cx="1957200" cy="0"/>
          </a:xfrm>
          <a:prstGeom prst="straightConnector1">
            <a:avLst/>
          </a:prstGeom>
          <a:noFill/>
          <a:ln w="28575" cap="flat" cmpd="sng">
            <a:solidFill>
              <a:srgbClr val="999999"/>
            </a:solidFill>
            <a:prstDash val="solid"/>
            <a:round/>
            <a:headEnd type="none" w="med" len="med"/>
            <a:tailEnd type="triangle" w="med" len="med"/>
          </a:ln>
        </p:spPr>
      </p:cxnSp>
      <p:cxnSp>
        <p:nvCxnSpPr>
          <p:cNvPr id="1366" name="Google Shape;1366;p67"/>
          <p:cNvCxnSpPr/>
          <p:nvPr/>
        </p:nvCxnSpPr>
        <p:spPr>
          <a:xfrm>
            <a:off x="5410200" y="2819400"/>
            <a:ext cx="1524000" cy="0"/>
          </a:xfrm>
          <a:prstGeom prst="straightConnector1">
            <a:avLst/>
          </a:prstGeom>
          <a:noFill/>
          <a:ln w="28575" cap="flat" cmpd="sng">
            <a:solidFill>
              <a:srgbClr val="999999"/>
            </a:solidFill>
            <a:prstDash val="solid"/>
            <a:round/>
            <a:headEnd type="none" w="med" len="med"/>
            <a:tailEnd type="triangle" w="med" len="med"/>
          </a:ln>
        </p:spPr>
      </p:cxnSp>
      <p:cxnSp>
        <p:nvCxnSpPr>
          <p:cNvPr id="1367" name="Google Shape;1367;p67"/>
          <p:cNvCxnSpPr/>
          <p:nvPr/>
        </p:nvCxnSpPr>
        <p:spPr>
          <a:xfrm>
            <a:off x="5410200" y="3429000"/>
            <a:ext cx="1524000" cy="0"/>
          </a:xfrm>
          <a:prstGeom prst="straightConnector1">
            <a:avLst/>
          </a:prstGeom>
          <a:noFill/>
          <a:ln w="28575" cap="flat" cmpd="sng">
            <a:solidFill>
              <a:srgbClr val="999999"/>
            </a:solidFill>
            <a:prstDash val="solid"/>
            <a:round/>
            <a:headEnd type="none" w="med" len="med"/>
            <a:tailEnd type="triangle" w="med" len="med"/>
          </a:ln>
        </p:spPr>
      </p:cxnSp>
      <p:sp>
        <p:nvSpPr>
          <p:cNvPr id="1368" name="Google Shape;1368;p67"/>
          <p:cNvSpPr/>
          <p:nvPr/>
        </p:nvSpPr>
        <p:spPr>
          <a:xfrm>
            <a:off x="3733800" y="1981200"/>
            <a:ext cx="4267188" cy="2057400"/>
          </a:xfrm>
          <a:prstGeom prst="cloud">
            <a:avLst/>
          </a:prstGeom>
          <a:solidFill>
            <a:srgbClr val="14C3FF">
              <a:alpha val="12690"/>
            </a:srgbClr>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txBox="1"/>
          <p:nvPr/>
        </p:nvSpPr>
        <p:spPr>
          <a:xfrm>
            <a:off x="6069300" y="3733800"/>
            <a:ext cx="20841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CategorizedWorkerPool</a:t>
            </a:r>
            <a:endParaRPr>
              <a:solidFill>
                <a:srgbClr val="0000FF"/>
              </a:solidFill>
              <a:latin typeface="Droid Sans"/>
              <a:ea typeface="Droid Sans"/>
              <a:cs typeface="Droid Sans"/>
              <a:sym typeface="Droid Sans"/>
            </a:endParaRPr>
          </a:p>
        </p:txBody>
      </p:sp>
      <p:cxnSp>
        <p:nvCxnSpPr>
          <p:cNvPr id="1370" name="Google Shape;1370;p67"/>
          <p:cNvCxnSpPr/>
          <p:nvPr/>
        </p:nvCxnSpPr>
        <p:spPr>
          <a:xfrm rot="10800000" flipH="1">
            <a:off x="6705600" y="1905000"/>
            <a:ext cx="990600" cy="533400"/>
          </a:xfrm>
          <a:prstGeom prst="straightConnector1">
            <a:avLst/>
          </a:prstGeom>
          <a:noFill/>
          <a:ln w="28575" cap="flat" cmpd="sng">
            <a:solidFill>
              <a:srgbClr val="6AA84F"/>
            </a:solidFill>
            <a:prstDash val="solid"/>
            <a:round/>
            <a:headEnd type="none" w="med" len="med"/>
            <a:tailEnd type="triangle" w="med" len="med"/>
          </a:ln>
        </p:spPr>
      </p:cxnSp>
      <p:sp>
        <p:nvSpPr>
          <p:cNvPr id="1371" name="Google Shape;1371;p67"/>
          <p:cNvSpPr txBox="1"/>
          <p:nvPr/>
        </p:nvSpPr>
        <p:spPr>
          <a:xfrm>
            <a:off x="6477000" y="1285500"/>
            <a:ext cx="12192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45818E"/>
                </a:solidFill>
                <a:latin typeface="Droid Serif"/>
                <a:ea typeface="Droid Serif"/>
                <a:cs typeface="Droid Serif"/>
                <a:sym typeface="Droid Serif"/>
              </a:rPr>
              <a:t>rastered</a:t>
            </a:r>
            <a:endParaRPr i="1">
              <a:solidFill>
                <a:srgbClr val="45818E"/>
              </a:solidFill>
              <a:latin typeface="Droid Serif"/>
              <a:ea typeface="Droid Serif"/>
              <a:cs typeface="Droid Serif"/>
              <a:sym typeface="Droid Serif"/>
            </a:endParaRPr>
          </a:p>
          <a:p>
            <a:pPr marL="0" lvl="0" indent="0" algn="r" rtl="0">
              <a:spcBef>
                <a:spcPts val="0"/>
              </a:spcBef>
              <a:spcAft>
                <a:spcPts val="0"/>
              </a:spcAft>
              <a:buNone/>
            </a:pPr>
            <a:r>
              <a:rPr lang="en" i="1">
                <a:solidFill>
                  <a:srgbClr val="45818E"/>
                </a:solidFill>
                <a:latin typeface="Droid Serif"/>
                <a:ea typeface="Droid Serif"/>
                <a:cs typeface="Droid Serif"/>
                <a:sym typeface="Droid Serif"/>
              </a:rPr>
              <a:t>tile</a:t>
            </a:r>
            <a:endParaRPr i="1">
              <a:solidFill>
                <a:srgbClr val="45818E"/>
              </a:solidFill>
              <a:latin typeface="Droid Serif"/>
              <a:ea typeface="Droid Serif"/>
              <a:cs typeface="Droid Serif"/>
              <a:sym typeface="Droid Serif"/>
            </a:endParaRPr>
          </a:p>
        </p:txBody>
      </p:sp>
      <p:sp>
        <p:nvSpPr>
          <p:cNvPr id="1372" name="Google Shape;1372;p67"/>
          <p:cNvSpPr/>
          <p:nvPr/>
        </p:nvSpPr>
        <p:spPr>
          <a:xfrm>
            <a:off x="2209800" y="1219200"/>
            <a:ext cx="152400" cy="1905000"/>
          </a:xfrm>
          <a:prstGeom prst="rightBrace">
            <a:avLst>
              <a:gd name="adj1" fmla="val 8333"/>
              <a:gd name="adj2" fmla="val 50000"/>
            </a:avLst>
          </a:prstGeom>
          <a:noFill/>
          <a:ln w="28575"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68"/>
          <p:cNvSpPr/>
          <p:nvPr/>
        </p:nvSpPr>
        <p:spPr>
          <a:xfrm>
            <a:off x="7162800" y="2438400"/>
            <a:ext cx="609600" cy="685800"/>
          </a:xfrm>
          <a:prstGeom prst="rightArrow">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3657600" y="2743200"/>
            <a:ext cx="1371600" cy="1524000"/>
          </a:xfrm>
          <a:prstGeom prst="rect">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GPU memory</a:t>
            </a:r>
            <a:endParaRPr i="1">
              <a:latin typeface="Droid Serif"/>
              <a:ea typeface="Droid Serif"/>
              <a:cs typeface="Droid Serif"/>
              <a:sym typeface="Droid Serif"/>
            </a:endParaRPr>
          </a:p>
        </p:txBody>
      </p:sp>
      <p:sp>
        <p:nvSpPr>
          <p:cNvPr id="1379" name="Google Shape;1379;p68"/>
          <p:cNvSpPr txBox="1"/>
          <p:nvPr/>
        </p:nvSpPr>
        <p:spPr>
          <a:xfrm>
            <a:off x="5486400" y="1752600"/>
            <a:ext cx="1752600" cy="17526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380" name="Google Shape;1380;p68"/>
          <p:cNvSpPr txBox="1"/>
          <p:nvPr/>
        </p:nvSpPr>
        <p:spPr>
          <a:xfrm>
            <a:off x="5715000" y="21336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81" name="Google Shape;1381;p68"/>
          <p:cNvSpPr txBox="1"/>
          <p:nvPr/>
        </p:nvSpPr>
        <p:spPr>
          <a:xfrm>
            <a:off x="5791200" y="22098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DrawQuaDrawQuad</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d</a:t>
            </a:r>
            <a:endParaRPr>
              <a:solidFill>
                <a:srgbClr val="0000FF"/>
              </a:solidFill>
              <a:latin typeface="Consolas"/>
              <a:ea typeface="Consolas"/>
              <a:cs typeface="Consolas"/>
              <a:sym typeface="Consolas"/>
            </a:endParaRPr>
          </a:p>
        </p:txBody>
      </p:sp>
      <p:sp>
        <p:nvSpPr>
          <p:cNvPr id="1382" name="Google Shape;1382;p6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draw (layers)</a:t>
            </a:r>
            <a:endParaRPr sz="3600" b="1">
              <a:solidFill>
                <a:srgbClr val="434343"/>
              </a:solidFill>
              <a:latin typeface="Droid Sans"/>
              <a:ea typeface="Droid Sans"/>
              <a:cs typeface="Droid Sans"/>
              <a:sym typeface="Droid Sans"/>
            </a:endParaRPr>
          </a:p>
        </p:txBody>
      </p:sp>
      <p:sp>
        <p:nvSpPr>
          <p:cNvPr id="1384" name="Google Shape;1384;p68"/>
          <p:cNvSpPr txBox="1"/>
          <p:nvPr/>
        </p:nvSpPr>
        <p:spPr>
          <a:xfrm>
            <a:off x="5257800" y="1143000"/>
            <a:ext cx="34290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Tiles are "drawn" as </a:t>
            </a:r>
            <a:r>
              <a:rPr lang="en" sz="1800" b="1" i="1">
                <a:latin typeface="Droid Serif"/>
                <a:ea typeface="Droid Serif"/>
                <a:cs typeface="Droid Serif"/>
                <a:sym typeface="Droid Serif"/>
              </a:rPr>
              <a:t>quads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pic>
        <p:nvPicPr>
          <p:cNvPr id="1385" name="Google Shape;1385;p68" descr="latest"/>
          <p:cNvPicPr preferRelativeResize="0"/>
          <p:nvPr/>
        </p:nvPicPr>
        <p:blipFill>
          <a:blip r:embed="rId3">
            <a:alphaModFix/>
          </a:blip>
          <a:stretch>
            <a:fillRect/>
          </a:stretch>
        </p:blipFill>
        <p:spPr>
          <a:xfrm>
            <a:off x="457200" y="1295400"/>
            <a:ext cx="1041634" cy="685799"/>
          </a:xfrm>
          <a:prstGeom prst="rect">
            <a:avLst/>
          </a:prstGeom>
          <a:noFill/>
          <a:ln>
            <a:noFill/>
          </a:ln>
        </p:spPr>
      </p:pic>
      <p:sp>
        <p:nvSpPr>
          <p:cNvPr id="1386" name="Google Shape;1386;p68"/>
          <p:cNvSpPr txBox="1"/>
          <p:nvPr/>
        </p:nvSpPr>
        <p:spPr>
          <a:xfrm rot="-1569">
            <a:off x="514375" y="1390233"/>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87" name="Google Shape;1387;p68"/>
          <p:cNvSpPr txBox="1"/>
          <p:nvPr/>
        </p:nvSpPr>
        <p:spPr>
          <a:xfrm>
            <a:off x="3352800" y="13716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cxnSp>
        <p:nvCxnSpPr>
          <p:cNvPr id="1388" name="Google Shape;1388;p68"/>
          <p:cNvCxnSpPr/>
          <p:nvPr/>
        </p:nvCxnSpPr>
        <p:spPr>
          <a:xfrm>
            <a:off x="1443400" y="1828799"/>
            <a:ext cx="2976300" cy="0"/>
          </a:xfrm>
          <a:prstGeom prst="straightConnector1">
            <a:avLst/>
          </a:prstGeom>
          <a:noFill/>
          <a:ln w="28575" cap="flat" cmpd="sng">
            <a:solidFill>
              <a:srgbClr val="999999"/>
            </a:solidFill>
            <a:prstDash val="solid"/>
            <a:round/>
            <a:headEnd type="none" w="med" len="med"/>
            <a:tailEnd type="triangle" w="med" len="med"/>
          </a:ln>
        </p:spPr>
      </p:cxnSp>
      <p:sp>
        <p:nvSpPr>
          <p:cNvPr id="1389" name="Google Shape;1389;p68"/>
          <p:cNvSpPr txBox="1"/>
          <p:nvPr/>
        </p:nvSpPr>
        <p:spPr>
          <a:xfrm>
            <a:off x="762000" y="2743200"/>
            <a:ext cx="2362200" cy="9873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Tile</a:t>
            </a:r>
            <a:endParaRPr>
              <a:solidFill>
                <a:srgbClr val="0000FF"/>
              </a:solidFill>
              <a:latin typeface="Consolas"/>
              <a:ea typeface="Consolas"/>
              <a:cs typeface="Consolas"/>
              <a:sym typeface="Consolas"/>
            </a:endParaRPr>
          </a:p>
        </p:txBody>
      </p:sp>
      <p:sp>
        <p:nvSpPr>
          <p:cNvPr id="1390" name="Google Shape;1390;p68"/>
          <p:cNvSpPr/>
          <p:nvPr/>
        </p:nvSpPr>
        <p:spPr>
          <a:xfrm>
            <a:off x="1371600" y="2895600"/>
            <a:ext cx="1600200" cy="685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TileDrawInfo</a:t>
            </a:r>
            <a:endParaRPr b="1">
              <a:latin typeface="Consolas"/>
              <a:ea typeface="Consolas"/>
              <a:cs typeface="Consolas"/>
              <a:sym typeface="Consolas"/>
            </a:endParaRPr>
          </a:p>
        </p:txBody>
      </p:sp>
      <p:pic>
        <p:nvPicPr>
          <p:cNvPr id="1391" name="Google Shape;1391;p68" descr="flat,800x800,075,t.jpg"/>
          <p:cNvPicPr preferRelativeResize="0"/>
          <p:nvPr/>
        </p:nvPicPr>
        <p:blipFill>
          <a:blip r:embed="rId4">
            <a:alphaModFix/>
          </a:blip>
          <a:stretch>
            <a:fillRect/>
          </a:stretch>
        </p:blipFill>
        <p:spPr>
          <a:xfrm>
            <a:off x="3942288" y="3180288"/>
            <a:ext cx="934512" cy="934512"/>
          </a:xfrm>
          <a:prstGeom prst="rect">
            <a:avLst/>
          </a:prstGeom>
          <a:noFill/>
          <a:ln w="9525" cap="flat" cmpd="sng">
            <a:solidFill>
              <a:srgbClr val="000000"/>
            </a:solidFill>
            <a:prstDash val="solid"/>
            <a:round/>
            <a:headEnd type="none" w="sm" len="sm"/>
            <a:tailEnd type="none" w="sm" len="sm"/>
          </a:ln>
        </p:spPr>
      </p:pic>
      <p:sp>
        <p:nvSpPr>
          <p:cNvPr id="1392" name="Google Shape;1392;p68"/>
          <p:cNvSpPr txBox="1"/>
          <p:nvPr/>
        </p:nvSpPr>
        <p:spPr>
          <a:xfrm>
            <a:off x="2209800" y="4073000"/>
            <a:ext cx="12954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raster output</a:t>
            </a:r>
            <a:endParaRPr i="1">
              <a:latin typeface="Droid Serif"/>
              <a:ea typeface="Droid Serif"/>
              <a:cs typeface="Droid Serif"/>
              <a:sym typeface="Droid Serif"/>
            </a:endParaRPr>
          </a:p>
        </p:txBody>
      </p:sp>
      <p:sp>
        <p:nvSpPr>
          <p:cNvPr id="1393" name="Google Shape;1393;p68"/>
          <p:cNvSpPr txBox="1"/>
          <p:nvPr/>
        </p:nvSpPr>
        <p:spPr>
          <a:xfrm>
            <a:off x="1371600" y="2133600"/>
            <a:ext cx="3048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PictureLayerImpl::</a:t>
            </a:r>
            <a:r>
              <a:rPr lang="en" b="1">
                <a:latin typeface="Consolas"/>
                <a:ea typeface="Consolas"/>
                <a:cs typeface="Consolas"/>
                <a:sym typeface="Consolas"/>
              </a:rPr>
              <a:t>AppendQuads</a:t>
            </a:r>
            <a:endParaRPr b="1">
              <a:solidFill>
                <a:srgbClr val="0000FF"/>
              </a:solidFill>
              <a:latin typeface="Consolas"/>
              <a:ea typeface="Consolas"/>
              <a:cs typeface="Consolas"/>
              <a:sym typeface="Consolas"/>
            </a:endParaRPr>
          </a:p>
        </p:txBody>
      </p:sp>
      <p:sp>
        <p:nvSpPr>
          <p:cNvPr id="1394" name="Google Shape;1394;p68"/>
          <p:cNvSpPr txBox="1"/>
          <p:nvPr/>
        </p:nvSpPr>
        <p:spPr>
          <a:xfrm>
            <a:off x="1219200" y="1371600"/>
            <a:ext cx="18288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(raster complete)</a:t>
            </a:r>
            <a:endParaRPr i="1">
              <a:latin typeface="Droid Serif"/>
              <a:ea typeface="Droid Serif"/>
              <a:cs typeface="Droid Serif"/>
              <a:sym typeface="Droid Serif"/>
            </a:endParaRPr>
          </a:p>
        </p:txBody>
      </p:sp>
      <p:cxnSp>
        <p:nvCxnSpPr>
          <p:cNvPr id="1395" name="Google Shape;1395;p68"/>
          <p:cNvCxnSpPr>
            <a:stCxn id="1394" idx="3"/>
            <a:endCxn id="1387" idx="1"/>
          </p:cNvCxnSpPr>
          <p:nvPr/>
        </p:nvCxnSpPr>
        <p:spPr>
          <a:xfrm rot="10800000" flipH="1">
            <a:off x="3048000" y="1562250"/>
            <a:ext cx="304800" cy="4800"/>
          </a:xfrm>
          <a:prstGeom prst="straightConnector1">
            <a:avLst/>
          </a:prstGeom>
          <a:noFill/>
          <a:ln w="19050" cap="flat" cmpd="sng">
            <a:solidFill>
              <a:schemeClr val="dk2"/>
            </a:solidFill>
            <a:prstDash val="solid"/>
            <a:round/>
            <a:headEnd type="none" w="med" len="med"/>
            <a:tailEnd type="triangle" w="med" len="med"/>
          </a:ln>
        </p:spPr>
      </p:cxnSp>
      <p:sp>
        <p:nvSpPr>
          <p:cNvPr id="1396" name="Google Shape;1396;p68"/>
          <p:cNvSpPr txBox="1"/>
          <p:nvPr/>
        </p:nvSpPr>
        <p:spPr>
          <a:xfrm>
            <a:off x="5867400" y="22860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97" name="Google Shape;1397;p68"/>
          <p:cNvSpPr txBox="1"/>
          <p:nvPr/>
        </p:nvSpPr>
        <p:spPr>
          <a:xfrm>
            <a:off x="6096000" y="2667000"/>
            <a:ext cx="838200" cy="324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rect = …</a:t>
            </a:r>
            <a:endParaRPr sz="1200" b="1">
              <a:latin typeface="Droid Sans"/>
              <a:ea typeface="Droid Sans"/>
              <a:cs typeface="Droid Sans"/>
              <a:sym typeface="Droid Sans"/>
            </a:endParaRPr>
          </a:p>
        </p:txBody>
      </p:sp>
      <p:cxnSp>
        <p:nvCxnSpPr>
          <p:cNvPr id="1398" name="Google Shape;1398;p68"/>
          <p:cNvCxnSpPr/>
          <p:nvPr/>
        </p:nvCxnSpPr>
        <p:spPr>
          <a:xfrm>
            <a:off x="3505200" y="1752600"/>
            <a:ext cx="0" cy="381000"/>
          </a:xfrm>
          <a:prstGeom prst="straightConnector1">
            <a:avLst/>
          </a:prstGeom>
          <a:noFill/>
          <a:ln w="19050" cap="flat" cmpd="sng">
            <a:solidFill>
              <a:schemeClr val="dk2"/>
            </a:solidFill>
            <a:prstDash val="solid"/>
            <a:round/>
            <a:headEnd type="none" w="med" len="med"/>
            <a:tailEnd type="triangle" w="med" len="med"/>
          </a:ln>
        </p:spPr>
      </p:cxnSp>
      <p:cxnSp>
        <p:nvCxnSpPr>
          <p:cNvPr id="1399" name="Google Shape;1399;p68"/>
          <p:cNvCxnSpPr>
            <a:stCxn id="1392" idx="3"/>
          </p:cNvCxnSpPr>
          <p:nvPr/>
        </p:nvCxnSpPr>
        <p:spPr>
          <a:xfrm rot="10800000" flipH="1">
            <a:off x="3505200" y="3980450"/>
            <a:ext cx="609600" cy="288000"/>
          </a:xfrm>
          <a:prstGeom prst="straightConnector1">
            <a:avLst/>
          </a:prstGeom>
          <a:noFill/>
          <a:ln w="19050" cap="flat" cmpd="sng">
            <a:solidFill>
              <a:schemeClr val="dk2"/>
            </a:solidFill>
            <a:prstDash val="solid"/>
            <a:round/>
            <a:headEnd type="none" w="med" len="med"/>
            <a:tailEnd type="triangle" w="med" len="med"/>
          </a:ln>
        </p:spPr>
      </p:cxnSp>
      <p:cxnSp>
        <p:nvCxnSpPr>
          <p:cNvPr id="1400" name="Google Shape;1400;p68"/>
          <p:cNvCxnSpPr>
            <a:stCxn id="1401" idx="3"/>
            <a:endCxn id="1391" idx="1"/>
          </p:cNvCxnSpPr>
          <p:nvPr/>
        </p:nvCxnSpPr>
        <p:spPr>
          <a:xfrm>
            <a:off x="2540425" y="3405750"/>
            <a:ext cx="1401900" cy="241800"/>
          </a:xfrm>
          <a:prstGeom prst="curvedConnector3">
            <a:avLst>
              <a:gd name="adj1" fmla="val 49999"/>
            </a:avLst>
          </a:prstGeom>
          <a:noFill/>
          <a:ln w="28575" cap="flat" cmpd="sng">
            <a:solidFill>
              <a:srgbClr val="0000FF"/>
            </a:solidFill>
            <a:prstDash val="dash"/>
            <a:round/>
            <a:headEnd type="oval" w="med" len="med"/>
            <a:tailEnd type="triangle" w="med" len="med"/>
          </a:ln>
        </p:spPr>
      </p:cxnSp>
      <p:cxnSp>
        <p:nvCxnSpPr>
          <p:cNvPr id="1402" name="Google Shape;1402;p68"/>
          <p:cNvCxnSpPr>
            <a:endCxn id="1391" idx="3"/>
          </p:cNvCxnSpPr>
          <p:nvPr/>
        </p:nvCxnSpPr>
        <p:spPr>
          <a:xfrm flipH="1">
            <a:off x="4876800" y="3163944"/>
            <a:ext cx="1642200" cy="483600"/>
          </a:xfrm>
          <a:prstGeom prst="curvedConnector3">
            <a:avLst>
              <a:gd name="adj1" fmla="val 50000"/>
            </a:avLst>
          </a:prstGeom>
          <a:noFill/>
          <a:ln w="28575" cap="flat" cmpd="sng">
            <a:solidFill>
              <a:srgbClr val="0000FF"/>
            </a:solidFill>
            <a:prstDash val="dash"/>
            <a:round/>
            <a:headEnd type="oval" w="med" len="med"/>
            <a:tailEnd type="triangle" w="med" len="med"/>
          </a:ln>
        </p:spPr>
      </p:cxnSp>
      <p:cxnSp>
        <p:nvCxnSpPr>
          <p:cNvPr id="1403" name="Google Shape;1403;p68"/>
          <p:cNvCxnSpPr>
            <a:stCxn id="1393" idx="3"/>
          </p:cNvCxnSpPr>
          <p:nvPr/>
        </p:nvCxnSpPr>
        <p:spPr>
          <a:xfrm>
            <a:off x="4419600" y="2324100"/>
            <a:ext cx="1447800" cy="0"/>
          </a:xfrm>
          <a:prstGeom prst="straightConnector1">
            <a:avLst/>
          </a:prstGeom>
          <a:noFill/>
          <a:ln w="19050" cap="flat" cmpd="sng">
            <a:solidFill>
              <a:schemeClr val="dk2"/>
            </a:solidFill>
            <a:prstDash val="solid"/>
            <a:round/>
            <a:headEnd type="none" w="med" len="med"/>
            <a:tailEnd type="triangle" w="med" len="med"/>
          </a:ln>
        </p:spPr>
      </p:cxnSp>
      <p:cxnSp>
        <p:nvCxnSpPr>
          <p:cNvPr id="1404" name="Google Shape;1404;p68"/>
          <p:cNvCxnSpPr>
            <a:endCxn id="1393" idx="1"/>
          </p:cNvCxnSpPr>
          <p:nvPr/>
        </p:nvCxnSpPr>
        <p:spPr>
          <a:xfrm rot="-5400000">
            <a:off x="1049850" y="2378250"/>
            <a:ext cx="375900" cy="267600"/>
          </a:xfrm>
          <a:prstGeom prst="curvedConnector2">
            <a:avLst/>
          </a:prstGeom>
          <a:noFill/>
          <a:ln w="19050" cap="flat" cmpd="sng">
            <a:solidFill>
              <a:schemeClr val="dk2"/>
            </a:solidFill>
            <a:prstDash val="solid"/>
            <a:round/>
            <a:headEnd type="none" w="med" len="med"/>
            <a:tailEnd type="triangle" w="med" len="med"/>
          </a:ln>
        </p:spPr>
      </p:cxnSp>
      <p:sp>
        <p:nvSpPr>
          <p:cNvPr id="1405" name="Google Shape;1405;p68"/>
          <p:cNvSpPr txBox="1"/>
          <p:nvPr/>
        </p:nvSpPr>
        <p:spPr>
          <a:xfrm>
            <a:off x="7848600" y="2438400"/>
            <a:ext cx="9906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GPU</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process</a:t>
            </a:r>
            <a:endParaRPr i="1">
              <a:latin typeface="Droid Serif"/>
              <a:ea typeface="Droid Serif"/>
              <a:cs typeface="Droid Serif"/>
              <a:sym typeface="Droid Serif"/>
            </a:endParaRPr>
          </a:p>
        </p:txBody>
      </p:sp>
      <p:sp>
        <p:nvSpPr>
          <p:cNvPr id="1406" name="Google Shape;1406;p68"/>
          <p:cNvSpPr txBox="1"/>
          <p:nvPr/>
        </p:nvSpPr>
        <p:spPr>
          <a:xfrm>
            <a:off x="5791200" y="4038600"/>
            <a:ext cx="2895600" cy="68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Consolas"/>
                <a:ea typeface="Consolas"/>
                <a:cs typeface="Consolas"/>
                <a:sym typeface="Consolas"/>
              </a:rPr>
              <a:t>CompositorFrame</a:t>
            </a:r>
            <a:r>
              <a:rPr lang="en" i="1">
                <a:latin typeface="Droid Serif"/>
                <a:ea typeface="Droid Serif"/>
                <a:cs typeface="Droid Serif"/>
                <a:sym typeface="Droid Serif"/>
              </a:rPr>
              <a:t> is the "output" of the renderer process.</a:t>
            </a:r>
            <a:endParaRPr i="1">
              <a:latin typeface="Droid Serif"/>
              <a:ea typeface="Droid Serif"/>
              <a:cs typeface="Droid Serif"/>
              <a:sym typeface="Droid Serif"/>
            </a:endParaRPr>
          </a:p>
        </p:txBody>
      </p:sp>
      <p:sp>
        <p:nvSpPr>
          <p:cNvPr id="1401" name="Google Shape;1401;p68"/>
          <p:cNvSpPr txBox="1"/>
          <p:nvPr/>
        </p:nvSpPr>
        <p:spPr>
          <a:xfrm>
            <a:off x="1498825" y="3210300"/>
            <a:ext cx="10416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Consolas"/>
                <a:ea typeface="Consolas"/>
                <a:cs typeface="Consolas"/>
                <a:sym typeface="Consolas"/>
              </a:rPr>
              <a:t>resource_</a:t>
            </a:r>
            <a:endParaRPr sz="1200">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9"/>
          <p:cNvSpPr/>
          <p:nvPr/>
        </p:nvSpPr>
        <p:spPr>
          <a:xfrm rot="2700000">
            <a:off x="382583" y="2893994"/>
            <a:ext cx="1371637" cy="1219208"/>
          </a:xfrm>
          <a:prstGeom prst="irregularSeal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rot="2700000">
            <a:off x="306383" y="1677998"/>
            <a:ext cx="1371637" cy="1219208"/>
          </a:xfrm>
          <a:prstGeom prst="irregularSeal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3" name="Google Shape;1413;p69"/>
          <p:cNvCxnSpPr/>
          <p:nvPr/>
        </p:nvCxnSpPr>
        <p:spPr>
          <a:xfrm>
            <a:off x="7086600" y="3878100"/>
            <a:ext cx="0" cy="312900"/>
          </a:xfrm>
          <a:prstGeom prst="straightConnector1">
            <a:avLst/>
          </a:prstGeom>
          <a:noFill/>
          <a:ln w="19050" cap="flat" cmpd="sng">
            <a:solidFill>
              <a:schemeClr val="dk2"/>
            </a:solidFill>
            <a:prstDash val="solid"/>
            <a:round/>
            <a:headEnd type="none" w="med" len="med"/>
            <a:tailEnd type="triangle" w="med" len="med"/>
          </a:ln>
        </p:spPr>
      </p:cxnSp>
      <p:cxnSp>
        <p:nvCxnSpPr>
          <p:cNvPr id="1414" name="Google Shape;1414;p69"/>
          <p:cNvCxnSpPr/>
          <p:nvPr/>
        </p:nvCxnSpPr>
        <p:spPr>
          <a:xfrm>
            <a:off x="3745675" y="3855200"/>
            <a:ext cx="0" cy="312900"/>
          </a:xfrm>
          <a:prstGeom prst="straightConnector1">
            <a:avLst/>
          </a:prstGeom>
          <a:noFill/>
          <a:ln w="19050" cap="flat" cmpd="sng">
            <a:solidFill>
              <a:schemeClr val="dk2"/>
            </a:solidFill>
            <a:prstDash val="solid"/>
            <a:round/>
            <a:headEnd type="none" w="med" len="med"/>
            <a:tailEnd type="triangle" w="med" len="med"/>
          </a:ln>
        </p:spPr>
      </p:cxnSp>
      <p:sp>
        <p:nvSpPr>
          <p:cNvPr id="1415" name="Google Shape;1415;p69"/>
          <p:cNvSpPr/>
          <p:nvPr/>
        </p:nvSpPr>
        <p:spPr>
          <a:xfrm>
            <a:off x="5867400" y="3581400"/>
            <a:ext cx="2133600" cy="381000"/>
          </a:xfrm>
          <a:prstGeom prst="right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9"/>
          <p:cNvSpPr/>
          <p:nvPr/>
        </p:nvSpPr>
        <p:spPr>
          <a:xfrm>
            <a:off x="2743200" y="3581400"/>
            <a:ext cx="2133600" cy="381000"/>
          </a:xfrm>
          <a:prstGeom prst="right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2895600" y="2362200"/>
            <a:ext cx="2133600" cy="381000"/>
          </a:xfrm>
          <a:prstGeom prst="rightArrow">
            <a:avLst>
              <a:gd name="adj1" fmla="val 50000"/>
              <a:gd name="adj2" fmla="val 50000"/>
            </a:avLst>
          </a:prstGeom>
          <a:solidFill>
            <a:srgbClr val="FCE5CD"/>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activation</a:t>
            </a:r>
            <a:endParaRPr sz="3600" b="1">
              <a:solidFill>
                <a:srgbClr val="434343"/>
              </a:solidFill>
              <a:latin typeface="Droid Sans"/>
              <a:ea typeface="Droid Sans"/>
              <a:cs typeface="Droid Sans"/>
              <a:sym typeface="Droid Sans"/>
            </a:endParaRPr>
          </a:p>
        </p:txBody>
      </p:sp>
      <p:pic>
        <p:nvPicPr>
          <p:cNvPr id="1420" name="Google Shape;1420;p69" descr="latest"/>
          <p:cNvPicPr preferRelativeResize="0"/>
          <p:nvPr/>
        </p:nvPicPr>
        <p:blipFill>
          <a:blip r:embed="rId3">
            <a:alphaModFix/>
          </a:blip>
          <a:stretch>
            <a:fillRect/>
          </a:stretch>
        </p:blipFill>
        <p:spPr>
          <a:xfrm>
            <a:off x="7696200" y="2133600"/>
            <a:ext cx="1041634" cy="685799"/>
          </a:xfrm>
          <a:prstGeom prst="rect">
            <a:avLst/>
          </a:prstGeom>
          <a:noFill/>
          <a:ln>
            <a:noFill/>
          </a:ln>
        </p:spPr>
      </p:pic>
      <p:sp>
        <p:nvSpPr>
          <p:cNvPr id="1421" name="Google Shape;1421;p69"/>
          <p:cNvSpPr txBox="1"/>
          <p:nvPr/>
        </p:nvSpPr>
        <p:spPr>
          <a:xfrm rot="-1643">
            <a:off x="7783250" y="222842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422" name="Google Shape;1422;p69"/>
          <p:cNvSpPr/>
          <p:nvPr/>
        </p:nvSpPr>
        <p:spPr>
          <a:xfrm>
            <a:off x="1447800" y="2057400"/>
            <a:ext cx="1524000" cy="990600"/>
          </a:xfrm>
          <a:prstGeom prst="rect">
            <a:avLst/>
          </a:prstGeom>
          <a:solidFill>
            <a:srgbClr val="FCE5CD"/>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9"/>
          <p:cNvSpPr txBox="1"/>
          <p:nvPr/>
        </p:nvSpPr>
        <p:spPr>
          <a:xfrm>
            <a:off x="1600200" y="2209800"/>
            <a:ext cx="11430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4" name="Google Shape;1424;p69"/>
          <p:cNvSpPr txBox="1"/>
          <p:nvPr/>
        </p:nvSpPr>
        <p:spPr>
          <a:xfrm>
            <a:off x="1600200" y="2590800"/>
            <a:ext cx="11430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5" name="Google Shape;1425;p69"/>
          <p:cNvSpPr/>
          <p:nvPr/>
        </p:nvSpPr>
        <p:spPr>
          <a:xfrm>
            <a:off x="5029200" y="3276600"/>
            <a:ext cx="1524000" cy="9906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9"/>
          <p:cNvSpPr txBox="1"/>
          <p:nvPr/>
        </p:nvSpPr>
        <p:spPr>
          <a:xfrm>
            <a:off x="5181600" y="3429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7" name="Google Shape;1427;p69"/>
          <p:cNvSpPr txBox="1"/>
          <p:nvPr/>
        </p:nvSpPr>
        <p:spPr>
          <a:xfrm>
            <a:off x="5181600" y="3810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8" name="Google Shape;1428;p69"/>
          <p:cNvSpPr/>
          <p:nvPr/>
        </p:nvSpPr>
        <p:spPr>
          <a:xfrm>
            <a:off x="1447800" y="3276600"/>
            <a:ext cx="1524000" cy="9906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9"/>
          <p:cNvSpPr txBox="1"/>
          <p:nvPr/>
        </p:nvSpPr>
        <p:spPr>
          <a:xfrm>
            <a:off x="1600200" y="3429000"/>
            <a:ext cx="11430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0" name="Google Shape;1430;p69"/>
          <p:cNvSpPr txBox="1"/>
          <p:nvPr/>
        </p:nvSpPr>
        <p:spPr>
          <a:xfrm>
            <a:off x="1600199" y="3810000"/>
            <a:ext cx="1143001"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1" name="Google Shape;1431;p69"/>
          <p:cNvSpPr/>
          <p:nvPr/>
        </p:nvSpPr>
        <p:spPr>
          <a:xfrm>
            <a:off x="1752600" y="1676400"/>
            <a:ext cx="304800" cy="381000"/>
          </a:xfrm>
          <a:prstGeom prst="downArrow">
            <a:avLst>
              <a:gd name="adj1" fmla="val 50000"/>
              <a:gd name="adj2" fmla="val 50000"/>
            </a:avLst>
          </a:prstGeom>
          <a:solidFill>
            <a:srgbClr val="FCE5CD"/>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9"/>
          <p:cNvSpPr txBox="1"/>
          <p:nvPr/>
        </p:nvSpPr>
        <p:spPr>
          <a:xfrm>
            <a:off x="1447800" y="1371600"/>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433" name="Google Shape;1433;p69"/>
          <p:cNvSpPr/>
          <p:nvPr/>
        </p:nvSpPr>
        <p:spPr>
          <a:xfrm>
            <a:off x="3276660" y="2057400"/>
            <a:ext cx="1447740" cy="914436"/>
          </a:xfrm>
          <a:prstGeom prst="cloud">
            <a:avLst/>
          </a:prstGeom>
          <a:solidFill>
            <a:srgbClr val="D6F2F3"/>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raster</a:t>
            </a:r>
            <a:endParaRPr b="1">
              <a:latin typeface="Droid Sans"/>
              <a:ea typeface="Droid Sans"/>
              <a:cs typeface="Droid Sans"/>
              <a:sym typeface="Droid Sans"/>
            </a:endParaRPr>
          </a:p>
        </p:txBody>
      </p:sp>
      <p:sp>
        <p:nvSpPr>
          <p:cNvPr id="1434" name="Google Shape;1434;p69"/>
          <p:cNvSpPr/>
          <p:nvPr/>
        </p:nvSpPr>
        <p:spPr>
          <a:xfrm>
            <a:off x="5410200" y="2743200"/>
            <a:ext cx="304800" cy="457200"/>
          </a:xfrm>
          <a:prstGeom prst="down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9"/>
          <p:cNvSpPr txBox="1"/>
          <p:nvPr/>
        </p:nvSpPr>
        <p:spPr>
          <a:xfrm>
            <a:off x="5029200" y="2362200"/>
            <a:ext cx="11430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activation</a:t>
            </a:r>
            <a:endParaRPr b="1">
              <a:solidFill>
                <a:srgbClr val="0000FF"/>
              </a:solidFill>
              <a:latin typeface="Droid Sans"/>
              <a:ea typeface="Droid Sans"/>
              <a:cs typeface="Droid Sans"/>
              <a:sym typeface="Droid Sans"/>
            </a:endParaRPr>
          </a:p>
        </p:txBody>
      </p:sp>
      <p:sp>
        <p:nvSpPr>
          <p:cNvPr id="1436" name="Google Shape;1436;p69"/>
          <p:cNvSpPr txBox="1"/>
          <p:nvPr/>
        </p:nvSpPr>
        <p:spPr>
          <a:xfrm>
            <a:off x="3429000" y="41910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7" name="Google Shape;1437;p69"/>
          <p:cNvSpPr txBox="1"/>
          <p:nvPr/>
        </p:nvSpPr>
        <p:spPr>
          <a:xfrm>
            <a:off x="6858000" y="41910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8" name="Google Shape;1438;p69"/>
          <p:cNvSpPr txBox="1"/>
          <p:nvPr/>
        </p:nvSpPr>
        <p:spPr>
          <a:xfrm>
            <a:off x="457200" y="2057400"/>
            <a:ext cx="914400" cy="45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B45F06"/>
                </a:solidFill>
                <a:latin typeface="Droid Sans"/>
                <a:ea typeface="Droid Sans"/>
                <a:cs typeface="Droid Sans"/>
                <a:sym typeface="Droid Sans"/>
              </a:rPr>
              <a:t>pending</a:t>
            </a:r>
            <a:endParaRPr b="1">
              <a:solidFill>
                <a:srgbClr val="B45F06"/>
              </a:solidFill>
              <a:latin typeface="Droid Sans"/>
              <a:ea typeface="Droid Sans"/>
              <a:cs typeface="Droid Sans"/>
              <a:sym typeface="Droid Sans"/>
            </a:endParaRPr>
          </a:p>
          <a:p>
            <a:pPr marL="0" lvl="0" indent="0" algn="r" rtl="0">
              <a:spcBef>
                <a:spcPts val="0"/>
              </a:spcBef>
              <a:spcAft>
                <a:spcPts val="0"/>
              </a:spcAft>
              <a:buNone/>
            </a:pPr>
            <a:r>
              <a:rPr lang="en" b="1">
                <a:solidFill>
                  <a:srgbClr val="B45F06"/>
                </a:solidFill>
                <a:latin typeface="Droid Sans"/>
                <a:ea typeface="Droid Sans"/>
                <a:cs typeface="Droid Sans"/>
                <a:sym typeface="Droid Sans"/>
              </a:rPr>
              <a:t>tree</a:t>
            </a:r>
            <a:endParaRPr b="1">
              <a:solidFill>
                <a:srgbClr val="B45F06"/>
              </a:solidFill>
              <a:latin typeface="Droid Sans"/>
              <a:ea typeface="Droid Sans"/>
              <a:cs typeface="Droid Sans"/>
              <a:sym typeface="Droid Sans"/>
            </a:endParaRPr>
          </a:p>
        </p:txBody>
      </p:sp>
      <p:sp>
        <p:nvSpPr>
          <p:cNvPr id="1439" name="Google Shape;1439;p69"/>
          <p:cNvSpPr txBox="1"/>
          <p:nvPr/>
        </p:nvSpPr>
        <p:spPr>
          <a:xfrm>
            <a:off x="457200" y="3276600"/>
            <a:ext cx="914400" cy="45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38761D"/>
                </a:solidFill>
                <a:latin typeface="Droid Sans"/>
                <a:ea typeface="Droid Sans"/>
                <a:cs typeface="Droid Sans"/>
                <a:sym typeface="Droid Sans"/>
              </a:rPr>
              <a:t>active</a:t>
            </a:r>
            <a:endParaRPr b="1">
              <a:solidFill>
                <a:srgbClr val="38761D"/>
              </a:solidFill>
              <a:latin typeface="Droid Sans"/>
              <a:ea typeface="Droid Sans"/>
              <a:cs typeface="Droid Sans"/>
              <a:sym typeface="Droid Sans"/>
            </a:endParaRPr>
          </a:p>
          <a:p>
            <a:pPr marL="0" lvl="0" indent="0" algn="r" rtl="0">
              <a:spcBef>
                <a:spcPts val="0"/>
              </a:spcBef>
              <a:spcAft>
                <a:spcPts val="0"/>
              </a:spcAft>
              <a:buNone/>
            </a:pPr>
            <a:r>
              <a:rPr lang="en" b="1">
                <a:solidFill>
                  <a:srgbClr val="38761D"/>
                </a:solidFill>
                <a:latin typeface="Droid Sans"/>
                <a:ea typeface="Droid Sans"/>
                <a:cs typeface="Droid Sans"/>
                <a:sym typeface="Droid Sans"/>
              </a:rPr>
              <a:t>tree</a:t>
            </a:r>
            <a:endParaRPr b="1">
              <a:solidFill>
                <a:srgbClr val="38761D"/>
              </a:solidFill>
              <a:latin typeface="Droid Sans"/>
              <a:ea typeface="Droid Sans"/>
              <a:cs typeface="Droid Sans"/>
              <a:sym typeface="Droid Sans"/>
            </a:endParaRPr>
          </a:p>
        </p:txBody>
      </p:sp>
      <p:sp>
        <p:nvSpPr>
          <p:cNvPr id="1440" name="Google Shape;1440;p69"/>
          <p:cNvSpPr txBox="1"/>
          <p:nvPr/>
        </p:nvSpPr>
        <p:spPr>
          <a:xfrm>
            <a:off x="5410200" y="1219200"/>
            <a:ext cx="3352800" cy="83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Drawing can continue while</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new commit is rastered.</a:t>
            </a:r>
            <a:endParaRPr sz="1800" i="1">
              <a:latin typeface="Droid Serif"/>
              <a:ea typeface="Droid Serif"/>
              <a:cs typeface="Droid Serif"/>
              <a:sym typeface="Droid Serif"/>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70"/>
          <p:cNvSpPr/>
          <p:nvPr/>
        </p:nvSpPr>
        <p:spPr>
          <a:xfrm>
            <a:off x="2754625" y="2431450"/>
            <a:ext cx="2157000" cy="381000"/>
          </a:xfrm>
          <a:prstGeom prst="rightArrow">
            <a:avLst>
              <a:gd name="adj1" fmla="val 50000"/>
              <a:gd name="adj2" fmla="val 50000"/>
            </a:avLst>
          </a:prstGeom>
          <a:solidFill>
            <a:srgbClr val="C9DAF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0"/>
          <p:cNvSpPr/>
          <p:nvPr/>
        </p:nvSpPr>
        <p:spPr>
          <a:xfrm>
            <a:off x="4911625" y="2111925"/>
            <a:ext cx="3552600" cy="2270700"/>
          </a:xfrm>
          <a:prstGeom prst="frame">
            <a:avLst>
              <a:gd name="adj1" fmla="val 5098"/>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447" name="Google Shape;1447;p70"/>
          <p:cNvSpPr/>
          <p:nvPr/>
        </p:nvSpPr>
        <p:spPr>
          <a:xfrm>
            <a:off x="2754625" y="3186275"/>
            <a:ext cx="2157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display (viz)</a:t>
            </a:r>
            <a:endParaRPr sz="3600" b="1">
              <a:solidFill>
                <a:srgbClr val="434343"/>
              </a:solidFill>
              <a:latin typeface="Droid Sans"/>
              <a:ea typeface="Droid Sans"/>
              <a:cs typeface="Droid Sans"/>
              <a:sym typeface="Droid Sans"/>
            </a:endParaRPr>
          </a:p>
        </p:txBody>
      </p:sp>
      <p:sp>
        <p:nvSpPr>
          <p:cNvPr id="1450" name="Google Shape;1450;p70"/>
          <p:cNvSpPr txBox="1"/>
          <p:nvPr/>
        </p:nvSpPr>
        <p:spPr>
          <a:xfrm>
            <a:off x="3023625" y="2116600"/>
            <a:ext cx="14226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Droid Serif"/>
                <a:ea typeface="Droid Serif"/>
                <a:cs typeface="Droid Serif"/>
                <a:sym typeface="Droid Serif"/>
              </a:rPr>
              <a:t>browser UI</a:t>
            </a:r>
            <a:endParaRPr i="1">
              <a:latin typeface="Droid Serif"/>
              <a:ea typeface="Droid Serif"/>
              <a:cs typeface="Droid Serif"/>
              <a:sym typeface="Droid Serif"/>
            </a:endParaRPr>
          </a:p>
        </p:txBody>
      </p:sp>
      <p:sp>
        <p:nvSpPr>
          <p:cNvPr id="1451" name="Google Shape;1451;p70"/>
          <p:cNvSpPr txBox="1"/>
          <p:nvPr/>
        </p:nvSpPr>
        <p:spPr>
          <a:xfrm>
            <a:off x="3494800" y="1215725"/>
            <a:ext cx="5135400" cy="86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a:t>
            </a:r>
            <a:r>
              <a:rPr lang="en" sz="1800" b="1" i="1">
                <a:latin typeface="Droid Serif"/>
                <a:ea typeface="Droid Serif"/>
                <a:cs typeface="Droid Serif"/>
                <a:sym typeface="Droid Serif"/>
              </a:rPr>
              <a:t>display compositor</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combines frames for multiple </a:t>
            </a:r>
            <a:r>
              <a:rPr lang="en" sz="1800" b="1" i="1">
                <a:latin typeface="Droid Serif"/>
                <a:ea typeface="Droid Serif"/>
                <a:cs typeface="Droid Serif"/>
                <a:sym typeface="Droid Serif"/>
              </a:rPr>
              <a:t>surfaces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sp>
        <p:nvSpPr>
          <p:cNvPr id="1452" name="Google Shape;1452;p70"/>
          <p:cNvSpPr/>
          <p:nvPr/>
        </p:nvSpPr>
        <p:spPr>
          <a:xfrm>
            <a:off x="788725" y="3101075"/>
            <a:ext cx="1965900" cy="551400"/>
          </a:xfrm>
          <a:prstGeom prst="frame">
            <a:avLst>
              <a:gd name="adj1" fmla="val 13284"/>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453" name="Google Shape;1453;p70"/>
          <p:cNvSpPr txBox="1"/>
          <p:nvPr/>
        </p:nvSpPr>
        <p:spPr>
          <a:xfrm rot="1230">
            <a:off x="2896568" y="245469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454" name="Google Shape;1454;p70"/>
          <p:cNvSpPr/>
          <p:nvPr/>
        </p:nvSpPr>
        <p:spPr>
          <a:xfrm>
            <a:off x="547525" y="1812400"/>
            <a:ext cx="2207100" cy="1110000"/>
          </a:xfrm>
          <a:prstGeom prst="frame">
            <a:avLst>
              <a:gd name="adj1" fmla="val 874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browser process</a:t>
            </a:r>
            <a:endParaRPr b="1"/>
          </a:p>
        </p:txBody>
      </p:sp>
      <p:sp>
        <p:nvSpPr>
          <p:cNvPr id="1455" name="Google Shape;1455;p70"/>
          <p:cNvSpPr txBox="1"/>
          <p:nvPr/>
        </p:nvSpPr>
        <p:spPr>
          <a:xfrm rot="1230">
            <a:off x="2917168" y="318539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nvGrpSpPr>
          <p:cNvPr id="1456" name="Google Shape;1456;p70"/>
          <p:cNvGrpSpPr/>
          <p:nvPr/>
        </p:nvGrpSpPr>
        <p:grpSpPr>
          <a:xfrm>
            <a:off x="788725" y="3831250"/>
            <a:ext cx="4122900" cy="551400"/>
            <a:chOff x="533075" y="3425000"/>
            <a:chExt cx="4122900" cy="551400"/>
          </a:xfrm>
        </p:grpSpPr>
        <p:sp>
          <p:nvSpPr>
            <p:cNvPr id="1457" name="Google Shape;1457;p70"/>
            <p:cNvSpPr/>
            <p:nvPr/>
          </p:nvSpPr>
          <p:spPr>
            <a:xfrm>
              <a:off x="2498975" y="3511425"/>
              <a:ext cx="2157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0"/>
            <p:cNvSpPr/>
            <p:nvPr/>
          </p:nvSpPr>
          <p:spPr>
            <a:xfrm>
              <a:off x="533075" y="3425000"/>
              <a:ext cx="1965900" cy="551400"/>
            </a:xfrm>
            <a:prstGeom prst="frame">
              <a:avLst>
                <a:gd name="adj1" fmla="val 13284"/>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459" name="Google Shape;1459;p70"/>
            <p:cNvSpPr txBox="1"/>
            <p:nvPr/>
          </p:nvSpPr>
          <p:spPr>
            <a:xfrm rot="1230">
              <a:off x="2661518" y="348114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sp>
        <p:nvSpPr>
          <p:cNvPr id="1460" name="Google Shape;1460;p70"/>
          <p:cNvSpPr txBox="1"/>
          <p:nvPr/>
        </p:nvSpPr>
        <p:spPr>
          <a:xfrm rot="1230">
            <a:off x="836718" y="2285810"/>
            <a:ext cx="1676700" cy="3810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ui::Compositor</a:t>
            </a:r>
            <a:endParaRPr>
              <a:solidFill>
                <a:srgbClr val="0000FF"/>
              </a:solidFill>
              <a:latin typeface="Consolas"/>
              <a:ea typeface="Consolas"/>
              <a:cs typeface="Consolas"/>
              <a:sym typeface="Consolas"/>
            </a:endParaRPr>
          </a:p>
        </p:txBody>
      </p:sp>
      <p:cxnSp>
        <p:nvCxnSpPr>
          <p:cNvPr id="1461" name="Google Shape;1461;p70"/>
          <p:cNvCxnSpPr>
            <a:stCxn id="1460" idx="3"/>
            <a:endCxn id="1453" idx="1"/>
          </p:cNvCxnSpPr>
          <p:nvPr/>
        </p:nvCxnSpPr>
        <p:spPr>
          <a:xfrm>
            <a:off x="2513418" y="2476610"/>
            <a:ext cx="383100" cy="168300"/>
          </a:xfrm>
          <a:prstGeom prst="straightConnector1">
            <a:avLst/>
          </a:prstGeom>
          <a:noFill/>
          <a:ln w="19050" cap="flat" cmpd="sng">
            <a:solidFill>
              <a:schemeClr val="dk2"/>
            </a:solidFill>
            <a:prstDash val="solid"/>
            <a:round/>
            <a:headEnd type="none" w="med" len="med"/>
            <a:tailEnd type="triangle" w="med" len="med"/>
          </a:ln>
        </p:spPr>
      </p:cxnSp>
      <p:sp>
        <p:nvSpPr>
          <p:cNvPr id="1462" name="Google Shape;1462;p70"/>
          <p:cNvSpPr txBox="1"/>
          <p:nvPr/>
        </p:nvSpPr>
        <p:spPr>
          <a:xfrm rot="1049">
            <a:off x="5337925" y="3728350"/>
            <a:ext cx="1965900" cy="3810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SurfaceAggregator</a:t>
            </a:r>
            <a:endParaRPr>
              <a:solidFill>
                <a:srgbClr val="0000FF"/>
              </a:solidFill>
              <a:latin typeface="Consolas"/>
              <a:ea typeface="Consolas"/>
              <a:cs typeface="Consolas"/>
              <a:sym typeface="Consolas"/>
            </a:endParaRPr>
          </a:p>
        </p:txBody>
      </p:sp>
      <p:sp>
        <p:nvSpPr>
          <p:cNvPr id="1463" name="Google Shape;1463;p70"/>
          <p:cNvSpPr txBox="1"/>
          <p:nvPr/>
        </p:nvSpPr>
        <p:spPr>
          <a:xfrm rot="1230">
            <a:off x="5337925" y="2667403"/>
            <a:ext cx="1676700" cy="8652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4" name="Google Shape;1464;p70"/>
          <p:cNvSpPr txBox="1"/>
          <p:nvPr/>
        </p:nvSpPr>
        <p:spPr>
          <a:xfrm rot="1364">
            <a:off x="5420275" y="2836301"/>
            <a:ext cx="1512000" cy="6069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5" name="Google Shape;1465;p70"/>
          <p:cNvSpPr txBox="1"/>
          <p:nvPr/>
        </p:nvSpPr>
        <p:spPr>
          <a:xfrm>
            <a:off x="6617650" y="2948950"/>
            <a:ext cx="257100" cy="3816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6" name="Google Shape;1466;p70"/>
          <p:cNvSpPr txBox="1"/>
          <p:nvPr/>
        </p:nvSpPr>
        <p:spPr>
          <a:xfrm>
            <a:off x="7100838" y="3024188"/>
            <a:ext cx="1310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display</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compositor</a:t>
            </a:r>
            <a:endParaRPr i="1">
              <a:latin typeface="Droid Serif"/>
              <a:ea typeface="Droid Serif"/>
              <a:cs typeface="Droid Serif"/>
              <a:sym typeface="Droid Serif"/>
            </a:endParaRPr>
          </a:p>
        </p:txBody>
      </p:sp>
      <p:pic>
        <p:nvPicPr>
          <p:cNvPr id="1467" name="Google Shape;1467;p70" descr="latest"/>
          <p:cNvPicPr preferRelativeResize="0"/>
          <p:nvPr/>
        </p:nvPicPr>
        <p:blipFill>
          <a:blip r:embed="rId3">
            <a:alphaModFix/>
          </a:blip>
          <a:stretch>
            <a:fillRect/>
          </a:stretch>
        </p:blipFill>
        <p:spPr>
          <a:xfrm>
            <a:off x="7153950" y="2279050"/>
            <a:ext cx="1041634" cy="685799"/>
          </a:xfrm>
          <a:prstGeom prst="rect">
            <a:avLst/>
          </a:prstGeom>
          <a:noFill/>
          <a:ln>
            <a:noFill/>
          </a:ln>
        </p:spPr>
      </p:pic>
      <p:sp>
        <p:nvSpPr>
          <p:cNvPr id="1468" name="Google Shape;1468;p70"/>
          <p:cNvSpPr txBox="1"/>
          <p:nvPr/>
        </p:nvSpPr>
        <p:spPr>
          <a:xfrm rot="-1643">
            <a:off x="7241000" y="237387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pic>
        <p:nvPicPr>
          <p:cNvPr id="1473" name="Google Shape;1473;p71" descr="logo.png"/>
          <p:cNvPicPr preferRelativeResize="0"/>
          <p:nvPr/>
        </p:nvPicPr>
        <p:blipFill>
          <a:blip r:embed="rId3">
            <a:alphaModFix/>
          </a:blip>
          <a:stretch>
            <a:fillRect/>
          </a:stretch>
        </p:blipFill>
        <p:spPr>
          <a:xfrm>
            <a:off x="3687622" y="3588000"/>
            <a:ext cx="1206841" cy="551400"/>
          </a:xfrm>
          <a:prstGeom prst="rect">
            <a:avLst/>
          </a:prstGeom>
          <a:noFill/>
          <a:ln>
            <a:noFill/>
          </a:ln>
        </p:spPr>
      </p:pic>
      <p:cxnSp>
        <p:nvCxnSpPr>
          <p:cNvPr id="1474" name="Google Shape;1474;p71"/>
          <p:cNvCxnSpPr/>
          <p:nvPr/>
        </p:nvCxnSpPr>
        <p:spPr>
          <a:xfrm>
            <a:off x="905625" y="3552850"/>
            <a:ext cx="3796800" cy="0"/>
          </a:xfrm>
          <a:prstGeom prst="straightConnector1">
            <a:avLst/>
          </a:prstGeom>
          <a:noFill/>
          <a:ln w="19050" cap="flat" cmpd="sng">
            <a:solidFill>
              <a:schemeClr val="dk2"/>
            </a:solidFill>
            <a:prstDash val="solid"/>
            <a:round/>
            <a:headEnd type="none" w="med" len="med"/>
            <a:tailEnd type="none" w="med" len="med"/>
          </a:ln>
        </p:spPr>
      </p:cxnSp>
      <p:sp>
        <p:nvSpPr>
          <p:cNvPr id="1475" name="Google Shape;1475;p71"/>
          <p:cNvSpPr/>
          <p:nvPr/>
        </p:nvSpPr>
        <p:spPr>
          <a:xfrm>
            <a:off x="592150" y="1381725"/>
            <a:ext cx="4481700" cy="3309900"/>
          </a:xfrm>
          <a:prstGeom prst="frame">
            <a:avLst>
              <a:gd name="adj1" fmla="val 3068"/>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476" name="Google Shape;1476;p71"/>
          <p:cNvSpPr/>
          <p:nvPr/>
        </p:nvSpPr>
        <p:spPr>
          <a:xfrm rot="10800000">
            <a:off x="5073668" y="1736600"/>
            <a:ext cx="708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display (viz)</a:t>
            </a:r>
            <a:endParaRPr sz="3600" b="1">
              <a:solidFill>
                <a:srgbClr val="434343"/>
              </a:solidFill>
              <a:latin typeface="Droid Sans"/>
              <a:ea typeface="Droid Sans"/>
              <a:cs typeface="Droid Sans"/>
              <a:sym typeface="Droid Sans"/>
            </a:endParaRPr>
          </a:p>
        </p:txBody>
      </p:sp>
      <p:grpSp>
        <p:nvGrpSpPr>
          <p:cNvPr id="1479" name="Google Shape;1479;p71"/>
          <p:cNvGrpSpPr/>
          <p:nvPr/>
        </p:nvGrpSpPr>
        <p:grpSpPr>
          <a:xfrm>
            <a:off x="5476363" y="3084500"/>
            <a:ext cx="2591819" cy="1676907"/>
            <a:chOff x="4659550" y="2033075"/>
            <a:chExt cx="3929975" cy="2542694"/>
          </a:xfrm>
        </p:grpSpPr>
        <p:pic>
          <p:nvPicPr>
            <p:cNvPr id="1480" name="Google Shape;1480;p71" descr="flat,800x800,075,t.jpg"/>
            <p:cNvPicPr preferRelativeResize="0"/>
            <p:nvPr/>
          </p:nvPicPr>
          <p:blipFill>
            <a:blip r:embed="rId4">
              <a:alphaModFix/>
            </a:blip>
            <a:stretch>
              <a:fillRect/>
            </a:stretch>
          </p:blipFill>
          <p:spPr>
            <a:xfrm>
              <a:off x="5916038" y="2595925"/>
              <a:ext cx="1417000" cy="1417000"/>
            </a:xfrm>
            <a:prstGeom prst="rect">
              <a:avLst/>
            </a:prstGeom>
            <a:noFill/>
            <a:ln>
              <a:noFill/>
            </a:ln>
          </p:spPr>
        </p:pic>
        <p:pic>
          <p:nvPicPr>
            <p:cNvPr id="1481" name="Google Shape;1481;p71" descr="Laptop-clipart-images-and-notebook-clip-art-photo-share-submit-2.png"/>
            <p:cNvPicPr preferRelativeResize="0"/>
            <p:nvPr/>
          </p:nvPicPr>
          <p:blipFill>
            <a:blip r:embed="rId5">
              <a:alphaModFix/>
            </a:blip>
            <a:stretch>
              <a:fillRect/>
            </a:stretch>
          </p:blipFill>
          <p:spPr>
            <a:xfrm>
              <a:off x="4659550" y="2033075"/>
              <a:ext cx="3929975" cy="2542694"/>
            </a:xfrm>
            <a:prstGeom prst="rect">
              <a:avLst/>
            </a:prstGeom>
            <a:noFill/>
            <a:ln>
              <a:noFill/>
            </a:ln>
          </p:spPr>
        </p:pic>
      </p:grpSp>
      <p:sp>
        <p:nvSpPr>
          <p:cNvPr id="1482" name="Google Shape;1482;p71"/>
          <p:cNvSpPr txBox="1"/>
          <p:nvPr/>
        </p:nvSpPr>
        <p:spPr>
          <a:xfrm>
            <a:off x="2509675" y="1736600"/>
            <a:ext cx="22098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Display::</a:t>
            </a:r>
            <a:r>
              <a:rPr lang="en" b="1">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sp>
        <p:nvSpPr>
          <p:cNvPr id="1483" name="Google Shape;1483;p71"/>
          <p:cNvSpPr txBox="1"/>
          <p:nvPr/>
        </p:nvSpPr>
        <p:spPr>
          <a:xfrm>
            <a:off x="1811325" y="2329275"/>
            <a:ext cx="29079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SkiaRenderer::DrawTiledQuad</a:t>
            </a:r>
            <a:endParaRPr b="1">
              <a:solidFill>
                <a:srgbClr val="0000FF"/>
              </a:solidFill>
              <a:latin typeface="Consolas"/>
              <a:ea typeface="Consolas"/>
              <a:cs typeface="Consolas"/>
              <a:sym typeface="Consolas"/>
            </a:endParaRPr>
          </a:p>
        </p:txBody>
      </p:sp>
      <p:sp>
        <p:nvSpPr>
          <p:cNvPr id="1484" name="Google Shape;1484;p71"/>
          <p:cNvSpPr txBox="1"/>
          <p:nvPr/>
        </p:nvSpPr>
        <p:spPr>
          <a:xfrm>
            <a:off x="5781675" y="1693500"/>
            <a:ext cx="1752600" cy="10668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485" name="Google Shape;1485;p71"/>
          <p:cNvSpPr txBox="1"/>
          <p:nvPr/>
        </p:nvSpPr>
        <p:spPr>
          <a:xfrm>
            <a:off x="6010275" y="20745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486" name="Google Shape;1486;p71"/>
          <p:cNvSpPr txBox="1"/>
          <p:nvPr/>
        </p:nvSpPr>
        <p:spPr>
          <a:xfrm>
            <a:off x="6086475" y="21507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87" name="Google Shape;1487;p71"/>
          <p:cNvSpPr txBox="1"/>
          <p:nvPr/>
        </p:nvSpPr>
        <p:spPr>
          <a:xfrm>
            <a:off x="2427700" y="2942400"/>
            <a:ext cx="22917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SkDeferredDisplayList</a:t>
            </a:r>
            <a:endParaRPr>
              <a:solidFill>
                <a:srgbClr val="0000FF"/>
              </a:solidFill>
              <a:latin typeface="Consolas"/>
              <a:ea typeface="Consolas"/>
              <a:cs typeface="Consolas"/>
              <a:sym typeface="Consolas"/>
            </a:endParaRPr>
          </a:p>
        </p:txBody>
      </p:sp>
      <p:cxnSp>
        <p:nvCxnSpPr>
          <p:cNvPr id="1488" name="Google Shape;1488;p71"/>
          <p:cNvCxnSpPr/>
          <p:nvPr/>
        </p:nvCxnSpPr>
        <p:spPr>
          <a:xfrm>
            <a:off x="4533250" y="2119950"/>
            <a:ext cx="0" cy="213900"/>
          </a:xfrm>
          <a:prstGeom prst="straightConnector1">
            <a:avLst/>
          </a:prstGeom>
          <a:noFill/>
          <a:ln w="19050" cap="flat" cmpd="sng">
            <a:solidFill>
              <a:schemeClr val="dk2"/>
            </a:solidFill>
            <a:prstDash val="solid"/>
            <a:round/>
            <a:headEnd type="none" w="med" len="med"/>
            <a:tailEnd type="triangle" w="med" len="med"/>
          </a:ln>
        </p:spPr>
      </p:cxnSp>
      <p:cxnSp>
        <p:nvCxnSpPr>
          <p:cNvPr id="1489" name="Google Shape;1489;p71"/>
          <p:cNvCxnSpPr/>
          <p:nvPr/>
        </p:nvCxnSpPr>
        <p:spPr>
          <a:xfrm>
            <a:off x="4533250" y="2710275"/>
            <a:ext cx="0" cy="260700"/>
          </a:xfrm>
          <a:prstGeom prst="straightConnector1">
            <a:avLst/>
          </a:prstGeom>
          <a:noFill/>
          <a:ln w="19050" cap="flat" cmpd="sng">
            <a:solidFill>
              <a:schemeClr val="dk2"/>
            </a:solidFill>
            <a:prstDash val="solid"/>
            <a:round/>
            <a:headEnd type="none" w="med" len="med"/>
            <a:tailEnd type="triangle" w="med" len="med"/>
          </a:ln>
        </p:spPr>
      </p:cxnSp>
      <p:cxnSp>
        <p:nvCxnSpPr>
          <p:cNvPr id="1490" name="Google Shape;1490;p71"/>
          <p:cNvCxnSpPr/>
          <p:nvPr/>
        </p:nvCxnSpPr>
        <p:spPr>
          <a:xfrm rot="10800000">
            <a:off x="4719475" y="2380450"/>
            <a:ext cx="1480500" cy="0"/>
          </a:xfrm>
          <a:prstGeom prst="straightConnector1">
            <a:avLst/>
          </a:prstGeom>
          <a:noFill/>
          <a:ln w="19050" cap="flat" cmpd="sng">
            <a:solidFill>
              <a:schemeClr val="dk2"/>
            </a:solidFill>
            <a:prstDash val="solid"/>
            <a:round/>
            <a:headEnd type="none" w="med" len="med"/>
            <a:tailEnd type="triangle" w="med" len="med"/>
          </a:ln>
        </p:spPr>
      </p:cxnSp>
      <p:cxnSp>
        <p:nvCxnSpPr>
          <p:cNvPr id="1491" name="Google Shape;1491;p71"/>
          <p:cNvCxnSpPr>
            <a:stCxn id="1492" idx="3"/>
            <a:endCxn id="1481" idx="1"/>
          </p:cNvCxnSpPr>
          <p:nvPr/>
        </p:nvCxnSpPr>
        <p:spPr>
          <a:xfrm rot="10800000" flipH="1">
            <a:off x="4725763" y="3922953"/>
            <a:ext cx="750600" cy="4500"/>
          </a:xfrm>
          <a:prstGeom prst="straightConnector1">
            <a:avLst/>
          </a:prstGeom>
          <a:noFill/>
          <a:ln w="19050" cap="flat" cmpd="sng">
            <a:solidFill>
              <a:schemeClr val="dk2"/>
            </a:solidFill>
            <a:prstDash val="solid"/>
            <a:round/>
            <a:headEnd type="none" w="med" len="med"/>
            <a:tailEnd type="triangle" w="med" len="med"/>
          </a:ln>
        </p:spPr>
      </p:cxnSp>
      <p:sp>
        <p:nvSpPr>
          <p:cNvPr id="1493" name="Google Shape;1493;p71"/>
          <p:cNvSpPr txBox="1"/>
          <p:nvPr/>
        </p:nvSpPr>
        <p:spPr>
          <a:xfrm>
            <a:off x="5302225" y="1046500"/>
            <a:ext cx="3457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Viz draws quads to the screen.</a:t>
            </a:r>
            <a:endParaRPr sz="1800" i="1">
              <a:latin typeface="Droid Serif"/>
              <a:ea typeface="Droid Serif"/>
              <a:cs typeface="Droid Serif"/>
              <a:sym typeface="Droid Serif"/>
            </a:endParaRPr>
          </a:p>
        </p:txBody>
      </p:sp>
      <p:sp>
        <p:nvSpPr>
          <p:cNvPr id="1494" name="Google Shape;1494;p71"/>
          <p:cNvSpPr/>
          <p:nvPr/>
        </p:nvSpPr>
        <p:spPr>
          <a:xfrm>
            <a:off x="2680600" y="3333300"/>
            <a:ext cx="425100" cy="551400"/>
          </a:xfrm>
          <a:prstGeom prst="downArrow">
            <a:avLst>
              <a:gd name="adj1" fmla="val 50000"/>
              <a:gd name="adj2" fmla="val 50000"/>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1"/>
          <p:cNvSpPr txBox="1"/>
          <p:nvPr/>
        </p:nvSpPr>
        <p:spPr>
          <a:xfrm>
            <a:off x="2050575" y="3884700"/>
            <a:ext cx="1828500" cy="662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SkSurface::draw(</a:t>
            </a:r>
            <a:r>
              <a:rPr lang="en">
                <a:solidFill>
                  <a:schemeClr val="dk1"/>
                </a:solidFill>
                <a:latin typeface="Consolas"/>
                <a:ea typeface="Consolas"/>
                <a:cs typeface="Consolas"/>
                <a:sym typeface="Consolas"/>
              </a:rPr>
              <a:t>SkDeferredDisplayList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1496" name="Google Shape;1496;p71"/>
          <p:cNvSpPr txBox="1"/>
          <p:nvPr/>
        </p:nvSpPr>
        <p:spPr>
          <a:xfrm>
            <a:off x="6162675" y="22269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pic>
        <p:nvPicPr>
          <p:cNvPr id="1497" name="Google Shape;1497;p71" descr="latest"/>
          <p:cNvPicPr preferRelativeResize="0"/>
          <p:nvPr/>
        </p:nvPicPr>
        <p:blipFill>
          <a:blip r:embed="rId6">
            <a:alphaModFix/>
          </a:blip>
          <a:stretch>
            <a:fillRect/>
          </a:stretch>
        </p:blipFill>
        <p:spPr>
          <a:xfrm>
            <a:off x="983962" y="2794950"/>
            <a:ext cx="1041634" cy="685799"/>
          </a:xfrm>
          <a:prstGeom prst="rect">
            <a:avLst/>
          </a:prstGeom>
          <a:noFill/>
          <a:ln>
            <a:noFill/>
          </a:ln>
        </p:spPr>
      </p:pic>
      <p:sp>
        <p:nvSpPr>
          <p:cNvPr id="1498" name="Google Shape;1498;p71"/>
          <p:cNvSpPr txBox="1"/>
          <p:nvPr/>
        </p:nvSpPr>
        <p:spPr>
          <a:xfrm rot="-1643">
            <a:off x="1027300" y="288977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pic>
        <p:nvPicPr>
          <p:cNvPr id="1499" name="Google Shape;1499;p71" descr="latest"/>
          <p:cNvPicPr preferRelativeResize="0"/>
          <p:nvPr/>
        </p:nvPicPr>
        <p:blipFill>
          <a:blip r:embed="rId6">
            <a:alphaModFix/>
          </a:blip>
          <a:stretch>
            <a:fillRect/>
          </a:stretch>
        </p:blipFill>
        <p:spPr>
          <a:xfrm>
            <a:off x="983950" y="3779000"/>
            <a:ext cx="1041634" cy="685799"/>
          </a:xfrm>
          <a:prstGeom prst="rect">
            <a:avLst/>
          </a:prstGeom>
          <a:noFill/>
          <a:ln>
            <a:noFill/>
          </a:ln>
        </p:spPr>
      </p:pic>
      <p:sp>
        <p:nvSpPr>
          <p:cNvPr id="1500" name="Google Shape;1500;p71"/>
          <p:cNvSpPr txBox="1"/>
          <p:nvPr/>
        </p:nvSpPr>
        <p:spPr>
          <a:xfrm rot="-881">
            <a:off x="641125" y="3873981"/>
            <a:ext cx="1170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gpu_main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72"/>
          <p:cNvSpPr/>
          <p:nvPr/>
        </p:nvSpPr>
        <p:spPr>
          <a:xfrm>
            <a:off x="1479200" y="1447800"/>
            <a:ext cx="7285010" cy="914400"/>
          </a:xfrm>
          <a:custGeom>
            <a:avLst/>
            <a:gdLst/>
            <a:ahLst/>
            <a:cxnLst/>
            <a:rect l="l" t="t" r="r" b="b"/>
            <a:pathLst>
              <a:path w="249936" h="36576" extrusionOk="0">
                <a:moveTo>
                  <a:pt x="0" y="12192"/>
                </a:moveTo>
                <a:lnTo>
                  <a:pt x="0" y="36576"/>
                </a:lnTo>
                <a:lnTo>
                  <a:pt x="249936" y="36576"/>
                </a:lnTo>
                <a:lnTo>
                  <a:pt x="249936" y="12192"/>
                </a:lnTo>
                <a:lnTo>
                  <a:pt x="140208" y="12192"/>
                </a:lnTo>
                <a:lnTo>
                  <a:pt x="140208" y="0"/>
                </a:lnTo>
                <a:lnTo>
                  <a:pt x="97536" y="0"/>
                </a:lnTo>
                <a:lnTo>
                  <a:pt x="97536" y="12192"/>
                </a:lnTo>
                <a:lnTo>
                  <a:pt x="30480" y="12192"/>
                </a:lnTo>
                <a:lnTo>
                  <a:pt x="30480" y="12192"/>
                </a:lnTo>
                <a:lnTo>
                  <a:pt x="15240" y="12192"/>
                </a:lnTo>
                <a:lnTo>
                  <a:pt x="15240" y="12192"/>
                </a:lnTo>
                <a:lnTo>
                  <a:pt x="0" y="12192"/>
                </a:lnTo>
              </a:path>
            </a:pathLst>
          </a:custGeom>
          <a:solidFill>
            <a:srgbClr val="FFF2CC"/>
          </a:solidFill>
          <a:ln w="9525" cap="flat" cmpd="sng">
            <a:solidFill>
              <a:srgbClr val="BF9000"/>
            </a:solidFill>
            <a:prstDash val="dash"/>
            <a:round/>
            <a:headEnd type="none" w="med" len="med"/>
            <a:tailEnd type="none" w="med" len="med"/>
          </a:ln>
        </p:spPr>
      </p:sp>
      <p:sp>
        <p:nvSpPr>
          <p:cNvPr id="1506" name="Google Shape;1506;p72"/>
          <p:cNvSpPr/>
          <p:nvPr/>
        </p:nvSpPr>
        <p:spPr>
          <a:xfrm>
            <a:off x="5042775" y="3287900"/>
            <a:ext cx="238800" cy="609600"/>
          </a:xfrm>
          <a:prstGeom prst="down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2"/>
          <p:cNvSpPr/>
          <p:nvPr/>
        </p:nvSpPr>
        <p:spPr>
          <a:xfrm>
            <a:off x="2438400" y="3897500"/>
            <a:ext cx="4378500" cy="650100"/>
          </a:xfrm>
          <a:prstGeom prst="frame">
            <a:avLst>
              <a:gd name="adj1" fmla="val 12843"/>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508" name="Google Shape;1508;p7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review</a:t>
            </a:r>
            <a:endParaRPr sz="3600" b="1">
              <a:solidFill>
                <a:srgbClr val="434343"/>
              </a:solidFill>
              <a:latin typeface="Droid Sans"/>
              <a:ea typeface="Droid Sans"/>
              <a:cs typeface="Droid Sans"/>
              <a:sym typeface="Droid Sans"/>
            </a:endParaRPr>
          </a:p>
        </p:txBody>
      </p:sp>
      <p:grpSp>
        <p:nvGrpSpPr>
          <p:cNvPr id="1510" name="Google Shape;1510;p72"/>
          <p:cNvGrpSpPr/>
          <p:nvPr/>
        </p:nvGrpSpPr>
        <p:grpSpPr>
          <a:xfrm>
            <a:off x="7314455" y="3767161"/>
            <a:ext cx="1391997" cy="900622"/>
            <a:chOff x="4659550" y="2033075"/>
            <a:chExt cx="3929975" cy="2542694"/>
          </a:xfrm>
        </p:grpSpPr>
        <p:pic>
          <p:nvPicPr>
            <p:cNvPr id="1511" name="Google Shape;1511;p72"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1512" name="Google Shape;1512;p72"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513" name="Google Shape;1513;p72"/>
          <p:cNvSpPr/>
          <p:nvPr/>
        </p:nvSpPr>
        <p:spPr>
          <a:xfrm>
            <a:off x="232200" y="1265400"/>
            <a:ext cx="8679600" cy="2380200"/>
          </a:xfrm>
          <a:prstGeom prst="frame">
            <a:avLst>
              <a:gd name="adj1" fmla="val 3386"/>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514" name="Google Shape;1514;p72"/>
          <p:cNvSpPr txBox="1"/>
          <p:nvPr/>
        </p:nvSpPr>
        <p:spPr>
          <a:xfrm>
            <a:off x="1622050" y="1904250"/>
            <a:ext cx="6573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515" name="Google Shape;1515;p72"/>
          <p:cNvSpPr txBox="1"/>
          <p:nvPr/>
        </p:nvSpPr>
        <p:spPr>
          <a:xfrm>
            <a:off x="2570275" y="1904250"/>
            <a:ext cx="6573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516" name="Google Shape;1516;p72"/>
          <p:cNvSpPr txBox="1"/>
          <p:nvPr/>
        </p:nvSpPr>
        <p:spPr>
          <a:xfrm>
            <a:off x="3518525" y="190425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517" name="Google Shape;1517;p72"/>
          <p:cNvSpPr txBox="1"/>
          <p:nvPr/>
        </p:nvSpPr>
        <p:spPr>
          <a:xfrm>
            <a:off x="4585575" y="1904250"/>
            <a:ext cx="1934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518" name="Google Shape;1518;p72"/>
          <p:cNvSpPr txBox="1"/>
          <p:nvPr/>
        </p:nvSpPr>
        <p:spPr>
          <a:xfrm>
            <a:off x="6778525" y="1904250"/>
            <a:ext cx="9447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519" name="Google Shape;1519;p72"/>
          <p:cNvSpPr txBox="1"/>
          <p:nvPr/>
        </p:nvSpPr>
        <p:spPr>
          <a:xfrm>
            <a:off x="2057400" y="2895600"/>
            <a:ext cx="879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520" name="Google Shape;1520;p72"/>
          <p:cNvSpPr txBox="1"/>
          <p:nvPr/>
        </p:nvSpPr>
        <p:spPr>
          <a:xfrm>
            <a:off x="4114800" y="2895600"/>
            <a:ext cx="1676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521" name="Google Shape;1521;p72"/>
          <p:cNvSpPr txBox="1"/>
          <p:nvPr/>
        </p:nvSpPr>
        <p:spPr>
          <a:xfrm>
            <a:off x="6096000" y="2895600"/>
            <a:ext cx="9447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activate</a:t>
            </a:r>
            <a:endParaRPr b="1">
              <a:solidFill>
                <a:srgbClr val="0000FF"/>
              </a:solidFill>
              <a:latin typeface="Droid Sans"/>
              <a:ea typeface="Droid Sans"/>
              <a:cs typeface="Droid Sans"/>
              <a:sym typeface="Droid Sans"/>
            </a:endParaRPr>
          </a:p>
        </p:txBody>
      </p:sp>
      <p:pic>
        <p:nvPicPr>
          <p:cNvPr id="1522" name="Google Shape;1522;p72" descr="latest"/>
          <p:cNvPicPr preferRelativeResize="0"/>
          <p:nvPr/>
        </p:nvPicPr>
        <p:blipFill>
          <a:blip r:embed="rId5">
            <a:alphaModFix/>
          </a:blip>
          <a:stretch>
            <a:fillRect/>
          </a:stretch>
        </p:blipFill>
        <p:spPr>
          <a:xfrm>
            <a:off x="437575" y="1713750"/>
            <a:ext cx="1041634" cy="685799"/>
          </a:xfrm>
          <a:prstGeom prst="rect">
            <a:avLst/>
          </a:prstGeom>
          <a:noFill/>
          <a:ln>
            <a:noFill/>
          </a:ln>
        </p:spPr>
      </p:pic>
      <p:sp>
        <p:nvSpPr>
          <p:cNvPr id="1523" name="Google Shape;1523;p72"/>
          <p:cNvSpPr txBox="1"/>
          <p:nvPr/>
        </p:nvSpPr>
        <p:spPr>
          <a:xfrm rot="-1353">
            <a:off x="456469" y="180850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524" name="Google Shape;1524;p72" descr="latest"/>
          <p:cNvPicPr preferRelativeResize="0"/>
          <p:nvPr/>
        </p:nvPicPr>
        <p:blipFill>
          <a:blip r:embed="rId5">
            <a:alphaModFix/>
          </a:blip>
          <a:stretch>
            <a:fillRect/>
          </a:stretch>
        </p:blipFill>
        <p:spPr>
          <a:xfrm>
            <a:off x="990600" y="2743200"/>
            <a:ext cx="1041634" cy="685799"/>
          </a:xfrm>
          <a:prstGeom prst="rect">
            <a:avLst/>
          </a:prstGeom>
          <a:noFill/>
          <a:ln>
            <a:noFill/>
          </a:ln>
        </p:spPr>
      </p:pic>
      <p:sp>
        <p:nvSpPr>
          <p:cNvPr id="1525" name="Google Shape;1525;p72"/>
          <p:cNvSpPr txBox="1"/>
          <p:nvPr/>
        </p:nvSpPr>
        <p:spPr>
          <a:xfrm rot="-1569">
            <a:off x="1047775" y="2838033"/>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526" name="Google Shape;1526;p72"/>
          <p:cNvCxnSpPr>
            <a:stCxn id="1514" idx="3"/>
            <a:endCxn id="1515" idx="1"/>
          </p:cNvCxnSpPr>
          <p:nvPr/>
        </p:nvCxnSpPr>
        <p:spPr>
          <a:xfrm>
            <a:off x="2279350" y="2056650"/>
            <a:ext cx="291000" cy="0"/>
          </a:xfrm>
          <a:prstGeom prst="straightConnector1">
            <a:avLst/>
          </a:prstGeom>
          <a:noFill/>
          <a:ln w="19050" cap="flat" cmpd="sng">
            <a:solidFill>
              <a:schemeClr val="dk2"/>
            </a:solidFill>
            <a:prstDash val="solid"/>
            <a:round/>
            <a:headEnd type="none" w="med" len="med"/>
            <a:tailEnd type="triangle" w="med" len="med"/>
          </a:ln>
        </p:spPr>
      </p:cxnSp>
      <p:cxnSp>
        <p:nvCxnSpPr>
          <p:cNvPr id="1527" name="Google Shape;1527;p72"/>
          <p:cNvCxnSpPr>
            <a:stCxn id="1515" idx="3"/>
            <a:endCxn id="1516" idx="1"/>
          </p:cNvCxnSpPr>
          <p:nvPr/>
        </p:nvCxnSpPr>
        <p:spPr>
          <a:xfrm>
            <a:off x="3227575" y="2056650"/>
            <a:ext cx="291000" cy="0"/>
          </a:xfrm>
          <a:prstGeom prst="straightConnector1">
            <a:avLst/>
          </a:prstGeom>
          <a:noFill/>
          <a:ln w="19050" cap="flat" cmpd="sng">
            <a:solidFill>
              <a:schemeClr val="dk2"/>
            </a:solidFill>
            <a:prstDash val="solid"/>
            <a:round/>
            <a:headEnd type="none" w="med" len="med"/>
            <a:tailEnd type="triangle" w="med" len="med"/>
          </a:ln>
        </p:spPr>
      </p:cxnSp>
      <p:cxnSp>
        <p:nvCxnSpPr>
          <p:cNvPr id="1528" name="Google Shape;1528;p72"/>
          <p:cNvCxnSpPr>
            <a:stCxn id="1516" idx="3"/>
            <a:endCxn id="1517" idx="1"/>
          </p:cNvCxnSpPr>
          <p:nvPr/>
        </p:nvCxnSpPr>
        <p:spPr>
          <a:xfrm>
            <a:off x="4280525" y="2056650"/>
            <a:ext cx="305100" cy="0"/>
          </a:xfrm>
          <a:prstGeom prst="straightConnector1">
            <a:avLst/>
          </a:prstGeom>
          <a:noFill/>
          <a:ln w="19050" cap="flat" cmpd="sng">
            <a:solidFill>
              <a:schemeClr val="dk2"/>
            </a:solidFill>
            <a:prstDash val="solid"/>
            <a:round/>
            <a:headEnd type="none" w="med" len="med"/>
            <a:tailEnd type="triangle" w="med" len="med"/>
          </a:ln>
        </p:spPr>
      </p:cxnSp>
      <p:cxnSp>
        <p:nvCxnSpPr>
          <p:cNvPr id="1529" name="Google Shape;1529;p72"/>
          <p:cNvCxnSpPr>
            <a:stCxn id="1517" idx="3"/>
            <a:endCxn id="1518" idx="1"/>
          </p:cNvCxnSpPr>
          <p:nvPr/>
        </p:nvCxnSpPr>
        <p:spPr>
          <a:xfrm>
            <a:off x="6519675" y="2056650"/>
            <a:ext cx="258900" cy="0"/>
          </a:xfrm>
          <a:prstGeom prst="straightConnector1">
            <a:avLst/>
          </a:prstGeom>
          <a:noFill/>
          <a:ln w="19050" cap="flat" cmpd="sng">
            <a:solidFill>
              <a:schemeClr val="dk2"/>
            </a:solidFill>
            <a:prstDash val="solid"/>
            <a:round/>
            <a:headEnd type="none" w="med" len="med"/>
            <a:tailEnd type="triangle" w="med" len="med"/>
          </a:ln>
        </p:spPr>
      </p:cxnSp>
      <p:sp>
        <p:nvSpPr>
          <p:cNvPr id="1530" name="Google Shape;1530;p72"/>
          <p:cNvSpPr/>
          <p:nvPr/>
        </p:nvSpPr>
        <p:spPr>
          <a:xfrm>
            <a:off x="4770300" y="2590850"/>
            <a:ext cx="944676" cy="914436"/>
          </a:xfrm>
          <a:prstGeom prst="cloud">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Droid Sans"/>
              <a:ea typeface="Droid Sans"/>
              <a:cs typeface="Droid Sans"/>
              <a:sym typeface="Droid Sans"/>
            </a:endParaRPr>
          </a:p>
        </p:txBody>
      </p:sp>
      <p:pic>
        <p:nvPicPr>
          <p:cNvPr id="1531" name="Google Shape;1531;p72" descr="latest"/>
          <p:cNvPicPr preferRelativeResize="0"/>
          <p:nvPr/>
        </p:nvPicPr>
        <p:blipFill>
          <a:blip r:embed="rId5">
            <a:alphaModFix/>
          </a:blip>
          <a:stretch>
            <a:fillRect/>
          </a:stretch>
        </p:blipFill>
        <p:spPr>
          <a:xfrm>
            <a:off x="4856881" y="2916551"/>
            <a:ext cx="625802" cy="412026"/>
          </a:xfrm>
          <a:prstGeom prst="rect">
            <a:avLst/>
          </a:prstGeom>
          <a:noFill/>
          <a:ln>
            <a:noFill/>
          </a:ln>
        </p:spPr>
      </p:pic>
      <p:cxnSp>
        <p:nvCxnSpPr>
          <p:cNvPr id="1532" name="Google Shape;1532;p72"/>
          <p:cNvCxnSpPr>
            <a:stCxn id="1520" idx="3"/>
            <a:endCxn id="1521" idx="1"/>
          </p:cNvCxnSpPr>
          <p:nvPr/>
        </p:nvCxnSpPr>
        <p:spPr>
          <a:xfrm>
            <a:off x="5791200" y="3048000"/>
            <a:ext cx="304800" cy="0"/>
          </a:xfrm>
          <a:prstGeom prst="straightConnector1">
            <a:avLst/>
          </a:prstGeom>
          <a:noFill/>
          <a:ln w="19050" cap="flat" cmpd="sng">
            <a:solidFill>
              <a:schemeClr val="dk2"/>
            </a:solidFill>
            <a:prstDash val="solid"/>
            <a:round/>
            <a:headEnd type="none" w="med" len="med"/>
            <a:tailEnd type="triangle" w="med" len="med"/>
          </a:ln>
        </p:spPr>
      </p:cxnSp>
      <p:cxnSp>
        <p:nvCxnSpPr>
          <p:cNvPr id="1533" name="Google Shape;1533;p72"/>
          <p:cNvCxnSpPr>
            <a:stCxn id="1521" idx="3"/>
            <a:endCxn id="1534" idx="1"/>
          </p:cNvCxnSpPr>
          <p:nvPr/>
        </p:nvCxnSpPr>
        <p:spPr>
          <a:xfrm>
            <a:off x="7040700" y="3048000"/>
            <a:ext cx="270900" cy="0"/>
          </a:xfrm>
          <a:prstGeom prst="straightConnector1">
            <a:avLst/>
          </a:prstGeom>
          <a:noFill/>
          <a:ln w="19050" cap="flat" cmpd="sng">
            <a:solidFill>
              <a:schemeClr val="dk2"/>
            </a:solidFill>
            <a:prstDash val="solid"/>
            <a:round/>
            <a:headEnd type="none" w="med" len="med"/>
            <a:tailEnd type="triangle" w="med" len="med"/>
          </a:ln>
        </p:spPr>
      </p:cxnSp>
      <p:sp>
        <p:nvSpPr>
          <p:cNvPr id="1535" name="Google Shape;1535;p72"/>
          <p:cNvSpPr/>
          <p:nvPr/>
        </p:nvSpPr>
        <p:spPr>
          <a:xfrm>
            <a:off x="2362200" y="2209800"/>
            <a:ext cx="6018947" cy="685800"/>
          </a:xfrm>
          <a:custGeom>
            <a:avLst/>
            <a:gdLst/>
            <a:ahLst/>
            <a:cxnLst/>
            <a:rect l="l" t="t" r="r" b="b"/>
            <a:pathLst>
              <a:path w="195072" h="27432" extrusionOk="0">
                <a:moveTo>
                  <a:pt x="195072" y="0"/>
                </a:moveTo>
                <a:lnTo>
                  <a:pt x="195072" y="12192"/>
                </a:lnTo>
                <a:lnTo>
                  <a:pt x="0" y="12192"/>
                </a:lnTo>
                <a:lnTo>
                  <a:pt x="0" y="27432"/>
                </a:lnTo>
              </a:path>
            </a:pathLst>
          </a:custGeom>
          <a:noFill/>
          <a:ln w="19050" cap="flat" cmpd="sng">
            <a:solidFill>
              <a:schemeClr val="dk2"/>
            </a:solidFill>
            <a:prstDash val="solid"/>
            <a:round/>
            <a:headEnd type="none" w="med" len="med"/>
            <a:tailEnd type="triangle" w="med" len="med"/>
          </a:ln>
        </p:spPr>
      </p:sp>
      <p:sp>
        <p:nvSpPr>
          <p:cNvPr id="1534" name="Google Shape;1534;p72"/>
          <p:cNvSpPr txBox="1"/>
          <p:nvPr/>
        </p:nvSpPr>
        <p:spPr>
          <a:xfrm>
            <a:off x="7311600" y="2895600"/>
            <a:ext cx="689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536" name="Google Shape;1536;p72"/>
          <p:cNvSpPr txBox="1"/>
          <p:nvPr/>
        </p:nvSpPr>
        <p:spPr>
          <a:xfrm>
            <a:off x="5523325" y="4070150"/>
            <a:ext cx="879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display</a:t>
            </a:r>
            <a:endParaRPr b="1">
              <a:solidFill>
                <a:srgbClr val="0000FF"/>
              </a:solidFill>
              <a:latin typeface="Droid Sans"/>
              <a:ea typeface="Droid Sans"/>
              <a:cs typeface="Droid Sans"/>
              <a:sym typeface="Droid Sans"/>
            </a:endParaRPr>
          </a:p>
        </p:txBody>
      </p:sp>
      <p:sp>
        <p:nvSpPr>
          <p:cNvPr id="1537" name="Google Shape;1537;p72"/>
          <p:cNvSpPr txBox="1"/>
          <p:nvPr/>
        </p:nvSpPr>
        <p:spPr>
          <a:xfrm>
            <a:off x="1981200" y="685800"/>
            <a:ext cx="1600200" cy="381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538" name="Google Shape;1538;p72"/>
          <p:cNvSpPr txBox="1"/>
          <p:nvPr/>
        </p:nvSpPr>
        <p:spPr>
          <a:xfrm>
            <a:off x="2819400" y="381000"/>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cxnSp>
        <p:nvCxnSpPr>
          <p:cNvPr id="1539" name="Google Shape;1539;p72"/>
          <p:cNvCxnSpPr/>
          <p:nvPr/>
        </p:nvCxnSpPr>
        <p:spPr>
          <a:xfrm>
            <a:off x="2057400" y="1066800"/>
            <a:ext cx="0" cy="838200"/>
          </a:xfrm>
          <a:prstGeom prst="straightConnector1">
            <a:avLst/>
          </a:prstGeom>
          <a:noFill/>
          <a:ln w="19050" cap="flat" cmpd="sng">
            <a:solidFill>
              <a:schemeClr val="dk2"/>
            </a:solidFill>
            <a:prstDash val="solid"/>
            <a:round/>
            <a:headEnd type="none" w="med" len="med"/>
            <a:tailEnd type="triangle" w="med" len="med"/>
          </a:ln>
        </p:spPr>
      </p:cxnSp>
      <p:sp>
        <p:nvSpPr>
          <p:cNvPr id="1540" name="Google Shape;1540;p72"/>
          <p:cNvSpPr txBox="1"/>
          <p:nvPr/>
        </p:nvSpPr>
        <p:spPr>
          <a:xfrm>
            <a:off x="4572000" y="1447800"/>
            <a:ext cx="838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Blink</a:t>
            </a:r>
            <a:endParaRPr b="1" i="1">
              <a:latin typeface="Droid Serif"/>
              <a:ea typeface="Droid Serif"/>
              <a:cs typeface="Droid Serif"/>
              <a:sym typeface="Droid Serif"/>
            </a:endParaRPr>
          </a:p>
        </p:txBody>
      </p:sp>
      <p:sp>
        <p:nvSpPr>
          <p:cNvPr id="1541" name="Google Shape;1541;p72"/>
          <p:cNvSpPr txBox="1"/>
          <p:nvPr/>
        </p:nvSpPr>
        <p:spPr>
          <a:xfrm>
            <a:off x="3200400" y="2895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tiling</a:t>
            </a:r>
            <a:endParaRPr b="1">
              <a:solidFill>
                <a:srgbClr val="0000FF"/>
              </a:solidFill>
              <a:latin typeface="Droid Sans"/>
              <a:ea typeface="Droid Sans"/>
              <a:cs typeface="Droid Sans"/>
              <a:sym typeface="Droid Sans"/>
            </a:endParaRPr>
          </a:p>
        </p:txBody>
      </p:sp>
      <p:cxnSp>
        <p:nvCxnSpPr>
          <p:cNvPr id="1542" name="Google Shape;1542;p72"/>
          <p:cNvCxnSpPr>
            <a:stCxn id="1541" idx="3"/>
            <a:endCxn id="1520" idx="1"/>
          </p:cNvCxnSpPr>
          <p:nvPr/>
        </p:nvCxnSpPr>
        <p:spPr>
          <a:xfrm>
            <a:off x="3886200" y="30480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543" name="Google Shape;1543;p72"/>
          <p:cNvCxnSpPr>
            <a:stCxn id="1519" idx="3"/>
            <a:endCxn id="1541" idx="1"/>
          </p:cNvCxnSpPr>
          <p:nvPr/>
        </p:nvCxnSpPr>
        <p:spPr>
          <a:xfrm>
            <a:off x="2937300" y="3048000"/>
            <a:ext cx="263100" cy="0"/>
          </a:xfrm>
          <a:prstGeom prst="straightConnector1">
            <a:avLst/>
          </a:prstGeom>
          <a:noFill/>
          <a:ln w="19050" cap="flat" cmpd="sng">
            <a:solidFill>
              <a:schemeClr val="dk2"/>
            </a:solidFill>
            <a:prstDash val="solid"/>
            <a:round/>
            <a:headEnd type="none" w="med" len="med"/>
            <a:tailEnd type="triangle" w="med" len="med"/>
          </a:ln>
        </p:spPr>
      </p:cxnSp>
      <p:sp>
        <p:nvSpPr>
          <p:cNvPr id="1544" name="Google Shape;1544;p72"/>
          <p:cNvSpPr/>
          <p:nvPr/>
        </p:nvSpPr>
        <p:spPr>
          <a:xfrm>
            <a:off x="6017350" y="3200400"/>
            <a:ext cx="1602650" cy="864425"/>
          </a:xfrm>
          <a:custGeom>
            <a:avLst/>
            <a:gdLst/>
            <a:ahLst/>
            <a:cxnLst/>
            <a:rect l="l" t="t" r="r" b="b"/>
            <a:pathLst>
              <a:path w="64106" h="34577" extrusionOk="0">
                <a:moveTo>
                  <a:pt x="64106" y="0"/>
                </a:moveTo>
                <a:lnTo>
                  <a:pt x="64106" y="9144"/>
                </a:lnTo>
                <a:lnTo>
                  <a:pt x="98" y="9144"/>
                </a:lnTo>
                <a:lnTo>
                  <a:pt x="0" y="34577"/>
                </a:lnTo>
              </a:path>
            </a:pathLst>
          </a:custGeom>
          <a:noFill/>
          <a:ln w="19050" cap="flat" cmpd="sng">
            <a:solidFill>
              <a:schemeClr val="dk2"/>
            </a:solidFill>
            <a:prstDash val="solid"/>
            <a:round/>
            <a:headEnd type="none" w="med" len="med"/>
            <a:tailEnd type="triangle" w="med" len="med"/>
          </a:ln>
        </p:spPr>
      </p:sp>
      <p:cxnSp>
        <p:nvCxnSpPr>
          <p:cNvPr id="1545" name="Google Shape;1545;p72"/>
          <p:cNvCxnSpPr>
            <a:stCxn id="1536" idx="3"/>
            <a:endCxn id="1512" idx="1"/>
          </p:cNvCxnSpPr>
          <p:nvPr/>
        </p:nvCxnSpPr>
        <p:spPr>
          <a:xfrm rot="10800000" flipH="1">
            <a:off x="6403225" y="4217450"/>
            <a:ext cx="911100" cy="5100"/>
          </a:xfrm>
          <a:prstGeom prst="straightConnector1">
            <a:avLst/>
          </a:prstGeom>
          <a:noFill/>
          <a:ln w="19050" cap="flat" cmpd="sng">
            <a:solidFill>
              <a:schemeClr val="dk2"/>
            </a:solidFill>
            <a:prstDash val="solid"/>
            <a:round/>
            <a:headEnd type="none" w="med" len="med"/>
            <a:tailEnd type="triangle" w="med" len="med"/>
          </a:ln>
        </p:spPr>
      </p:cxnSp>
      <p:pic>
        <p:nvPicPr>
          <p:cNvPr id="1546" name="Google Shape;1546;p72" descr="vertical_scroll.png"/>
          <p:cNvPicPr preferRelativeResize="0"/>
          <p:nvPr/>
        </p:nvPicPr>
        <p:blipFill>
          <a:blip r:embed="rId6">
            <a:alphaModFix/>
          </a:blip>
          <a:stretch>
            <a:fillRect/>
          </a:stretch>
        </p:blipFill>
        <p:spPr>
          <a:xfrm>
            <a:off x="381001" y="2514600"/>
            <a:ext cx="609599" cy="609600"/>
          </a:xfrm>
          <a:prstGeom prst="rect">
            <a:avLst/>
          </a:prstGeom>
          <a:noFill/>
          <a:ln>
            <a:noFill/>
          </a:ln>
        </p:spPr>
      </p:pic>
      <p:cxnSp>
        <p:nvCxnSpPr>
          <p:cNvPr id="1547" name="Google Shape;1547;p72"/>
          <p:cNvCxnSpPr/>
          <p:nvPr/>
        </p:nvCxnSpPr>
        <p:spPr>
          <a:xfrm>
            <a:off x="904325" y="2867575"/>
            <a:ext cx="196500" cy="181200"/>
          </a:xfrm>
          <a:prstGeom prst="straightConnector1">
            <a:avLst/>
          </a:prstGeom>
          <a:noFill/>
          <a:ln w="19050" cap="flat" cmpd="sng">
            <a:solidFill>
              <a:schemeClr val="dk2"/>
            </a:solidFill>
            <a:prstDash val="solid"/>
            <a:round/>
            <a:headEnd type="none" w="med" len="med"/>
            <a:tailEnd type="triangle" w="med" len="med"/>
          </a:ln>
        </p:spPr>
      </p:cxnSp>
      <p:sp>
        <p:nvSpPr>
          <p:cNvPr id="1548" name="Google Shape;1548;p72"/>
          <p:cNvSpPr txBox="1"/>
          <p:nvPr/>
        </p:nvSpPr>
        <p:spPr>
          <a:xfrm>
            <a:off x="7999300" y="1904250"/>
            <a:ext cx="689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cxnSp>
        <p:nvCxnSpPr>
          <p:cNvPr id="1549" name="Google Shape;1549;p72"/>
          <p:cNvCxnSpPr>
            <a:stCxn id="1518" idx="3"/>
            <a:endCxn id="1548" idx="1"/>
          </p:cNvCxnSpPr>
          <p:nvPr/>
        </p:nvCxnSpPr>
        <p:spPr>
          <a:xfrm>
            <a:off x="7723225" y="2056650"/>
            <a:ext cx="276000" cy="0"/>
          </a:xfrm>
          <a:prstGeom prst="straightConnector1">
            <a:avLst/>
          </a:prstGeom>
          <a:noFill/>
          <a:ln w="19050" cap="flat" cmpd="sng">
            <a:solidFill>
              <a:schemeClr val="dk2"/>
            </a:solidFill>
            <a:prstDash val="solid"/>
            <a:round/>
            <a:headEnd type="none" w="med" len="med"/>
            <a:tailEnd type="triangle" w="med" len="med"/>
          </a:ln>
        </p:spPr>
      </p:cxnSp>
      <p:pic>
        <p:nvPicPr>
          <p:cNvPr id="1550" name="Google Shape;1550;p72" descr="logo.png"/>
          <p:cNvPicPr preferRelativeResize="0"/>
          <p:nvPr/>
        </p:nvPicPr>
        <p:blipFill>
          <a:blip r:embed="rId7">
            <a:alphaModFix/>
          </a:blip>
          <a:stretch>
            <a:fillRect/>
          </a:stretch>
        </p:blipFill>
        <p:spPr>
          <a:xfrm rot="127">
            <a:off x="4057992" y="4095961"/>
            <a:ext cx="554116" cy="253178"/>
          </a:xfrm>
          <a:prstGeom prst="rect">
            <a:avLst/>
          </a:prstGeom>
          <a:noFill/>
          <a:ln>
            <a:noFill/>
          </a:ln>
        </p:spPr>
      </p:pic>
      <p:sp>
        <p:nvSpPr>
          <p:cNvPr id="1551" name="Google Shape;1551;p72"/>
          <p:cNvSpPr txBox="1"/>
          <p:nvPr/>
        </p:nvSpPr>
        <p:spPr>
          <a:xfrm rot="-1353">
            <a:off x="4876800" y="267152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7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end</a:t>
            </a:r>
            <a:endParaRPr sz="3600" b="1">
              <a:solidFill>
                <a:srgbClr val="434343"/>
              </a:solidFill>
              <a:latin typeface="Droid Sans"/>
              <a:ea typeface="Droid Sans"/>
              <a:cs typeface="Droid Sans"/>
              <a:sym typeface="Droid Sans"/>
            </a:endParaRPr>
          </a:p>
        </p:txBody>
      </p:sp>
      <p:sp>
        <p:nvSpPr>
          <p:cNvPr id="1558" name="Google Shape;1558;p73"/>
          <p:cNvSpPr txBox="1"/>
          <p:nvPr/>
        </p:nvSpPr>
        <p:spPr>
          <a:xfrm>
            <a:off x="571250" y="1601375"/>
            <a:ext cx="4841700" cy="13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latin typeface="Droid Serif"/>
                <a:ea typeface="Droid Serif"/>
                <a:cs typeface="Droid Serif"/>
                <a:sym typeface="Droid Serif"/>
              </a:rPr>
              <a:t>Latest slides: </a:t>
            </a:r>
            <a:r>
              <a:rPr lang="en" u="sng">
                <a:solidFill>
                  <a:schemeClr val="accent5"/>
                </a:solidFill>
                <a:latin typeface="Consolas"/>
                <a:ea typeface="Consolas"/>
                <a:cs typeface="Consolas"/>
                <a:sym typeface="Consolas"/>
                <a:hlinkClick r:id="rId3">
                  <a:extLst>
                    <a:ext uri="{A12FA001-AC4F-418D-AE19-62706E023703}">
                      <ahyp:hlinkClr xmlns:ahyp="http://schemas.microsoft.com/office/drawing/2018/hyperlinkcolor" val="tx"/>
                    </a:ext>
                  </a:extLst>
                </a:hlinkClick>
              </a:rPr>
              <a:t>bit.ly/lifeofapixel</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i="1">
              <a:solidFill>
                <a:schemeClr val="dk1"/>
              </a:solidFill>
              <a:latin typeface="Droid Serif"/>
              <a:ea typeface="Droid Serif"/>
              <a:cs typeface="Droid Serif"/>
              <a:sym typeface="Droid Serif"/>
            </a:endParaRPr>
          </a:p>
          <a:p>
            <a:pPr marL="0" lvl="0" indent="0" algn="l" rtl="0">
              <a:spcBef>
                <a:spcPts val="0"/>
              </a:spcBef>
              <a:spcAft>
                <a:spcPts val="0"/>
              </a:spcAft>
              <a:buClr>
                <a:schemeClr val="dk1"/>
              </a:buClr>
              <a:buSzPts val="1100"/>
              <a:buFont typeface="Arial"/>
              <a:buNone/>
            </a:pPr>
            <a:r>
              <a:rPr lang="en" i="1">
                <a:solidFill>
                  <a:schemeClr val="dk1"/>
                </a:solidFill>
                <a:latin typeface="Droid Serif"/>
                <a:ea typeface="Droid Serif"/>
                <a:cs typeface="Droid Serif"/>
                <a:sym typeface="Droid Serif"/>
              </a:rPr>
              <a:t>All versions: </a:t>
            </a:r>
            <a:r>
              <a:rPr lang="en" u="sng">
                <a:solidFill>
                  <a:schemeClr val="accent5"/>
                </a:solidFill>
                <a:latin typeface="Consolas"/>
                <a:ea typeface="Consolas"/>
                <a:cs typeface="Consolas"/>
                <a:sym typeface="Consolas"/>
                <a:hlinkClick r:id="rId4">
                  <a:extLst>
                    <a:ext uri="{A12FA001-AC4F-418D-AE19-62706E023703}">
                      <ahyp:hlinkClr xmlns:ahyp="http://schemas.microsoft.com/office/drawing/2018/hyperlinkcolor" val="tx"/>
                    </a:ext>
                  </a:extLst>
                </a:hlinkClick>
              </a:rPr>
              <a:t>bit.ly/livesofpixels</a:t>
            </a:r>
            <a:endParaRPr>
              <a:solidFill>
                <a:schemeClr val="dk1"/>
              </a:solidFill>
            </a:endParaRPr>
          </a:p>
          <a:p>
            <a:pPr marL="0" lvl="0" indent="0" algn="l" rtl="0">
              <a:spcBef>
                <a:spcPts val="0"/>
              </a:spcBef>
              <a:spcAft>
                <a:spcPts val="0"/>
              </a:spcAft>
              <a:buClr>
                <a:schemeClr val="dk1"/>
              </a:buClr>
              <a:buSzPts val="1100"/>
              <a:buFont typeface="Arial"/>
              <a:buNone/>
            </a:pPr>
            <a:endParaRPr b="1" i="1">
              <a:latin typeface="Droid Serif"/>
              <a:ea typeface="Droid Serif"/>
              <a:cs typeface="Droid Serif"/>
              <a:sym typeface="Droid Serif"/>
            </a:endParaRPr>
          </a:p>
        </p:txBody>
      </p:sp>
      <p:sp>
        <p:nvSpPr>
          <p:cNvPr id="1559" name="Google Shape;1559;p73"/>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1560" name="Google Shape;1560;p73" descr="pixel.png"/>
          <p:cNvPicPr preferRelativeResize="0"/>
          <p:nvPr/>
        </p:nvPicPr>
        <p:blipFill>
          <a:blip r:embed="rId5">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p:nvPr/>
        </p:nvSpPr>
        <p:spPr>
          <a:xfrm>
            <a:off x="3041575" y="1809550"/>
            <a:ext cx="2858700" cy="1164600"/>
          </a:xfrm>
          <a:prstGeom prst="rect">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Droid Serif"/>
                <a:ea typeface="Droid Serif"/>
                <a:cs typeface="Droid Serif"/>
                <a:sym typeface="Droid Serif"/>
              </a:rPr>
              <a:t>Operating System</a:t>
            </a:r>
          </a:p>
          <a:p>
            <a:pPr marL="0" lvl="0" indent="0" algn="ctr" rtl="0">
              <a:spcBef>
                <a:spcPts val="0"/>
              </a:spcBef>
              <a:spcAft>
                <a:spcPts val="0"/>
              </a:spcAft>
              <a:buNone/>
            </a:pPr>
            <a:r>
              <a:rPr lang="zh-CN" altLang="en-US" dirty="0">
                <a:latin typeface="Droid Serif"/>
                <a:ea typeface="Droid Serif"/>
                <a:cs typeface="Droid Serif"/>
                <a:sym typeface="Droid Serif"/>
              </a:rPr>
              <a:t>（操作系统）</a:t>
            </a:r>
            <a:endParaRPr dirty="0">
              <a:latin typeface="Droid Serif"/>
              <a:ea typeface="Droid Serif"/>
              <a:cs typeface="Droid Serif"/>
              <a:sym typeface="Droid Serif"/>
            </a:endParaRPr>
          </a:p>
        </p:txBody>
      </p:sp>
      <p:pic>
        <p:nvPicPr>
          <p:cNvPr id="142" name="Google Shape;142;p19" descr="virtual_desktop-amd_ati_desktop.jpg"/>
          <p:cNvPicPr preferRelativeResize="0"/>
          <p:nvPr/>
        </p:nvPicPr>
        <p:blipFill>
          <a:blip r:embed="rId3">
            <a:alphaModFix/>
          </a:blip>
          <a:stretch>
            <a:fillRect/>
          </a:stretch>
        </p:blipFill>
        <p:spPr>
          <a:xfrm>
            <a:off x="2703088" y="3271750"/>
            <a:ext cx="3274200" cy="1871750"/>
          </a:xfrm>
          <a:prstGeom prst="rect">
            <a:avLst/>
          </a:prstGeom>
          <a:noFill/>
          <a:ln>
            <a:noFill/>
          </a:ln>
        </p:spPr>
      </p:pic>
      <p:sp>
        <p:nvSpPr>
          <p:cNvPr id="143" name="Google Shape;143;p1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pixels</a:t>
            </a:r>
            <a:r>
              <a:rPr lang="zh-CN" altLang="en-US" sz="3600" b="1" dirty="0">
                <a:solidFill>
                  <a:srgbClr val="434343"/>
                </a:solidFill>
                <a:latin typeface="Droid Sans"/>
                <a:ea typeface="Droid Sans"/>
                <a:cs typeface="Droid Sans"/>
                <a:sym typeface="Droid Sans"/>
              </a:rPr>
              <a:t>（像素）</a:t>
            </a:r>
            <a:endParaRPr sz="3600" b="1" dirty="0">
              <a:solidFill>
                <a:srgbClr val="434343"/>
              </a:solidFill>
              <a:latin typeface="Droid Sans"/>
              <a:ea typeface="Droid Sans"/>
              <a:cs typeface="Droid Sans"/>
              <a:sym typeface="Droid Sans"/>
            </a:endParaRPr>
          </a:p>
        </p:txBody>
      </p:sp>
      <p:cxnSp>
        <p:nvCxnSpPr>
          <p:cNvPr id="145" name="Google Shape;145;p19"/>
          <p:cNvCxnSpPr/>
          <p:nvPr/>
        </p:nvCxnSpPr>
        <p:spPr>
          <a:xfrm rot="10800000" flipH="1">
            <a:off x="5197625" y="4081125"/>
            <a:ext cx="702600" cy="9600"/>
          </a:xfrm>
          <a:prstGeom prst="straightConnector1">
            <a:avLst/>
          </a:prstGeom>
          <a:noFill/>
          <a:ln w="19050" cap="flat" cmpd="sng">
            <a:solidFill>
              <a:schemeClr val="dk2"/>
            </a:solidFill>
            <a:prstDash val="solid"/>
            <a:round/>
            <a:headEnd type="none" w="med" len="med"/>
            <a:tailEnd type="triangle" w="med" len="med"/>
          </a:ln>
        </p:spPr>
      </p:cxnSp>
      <p:pic>
        <p:nvPicPr>
          <p:cNvPr id="146" name="Google Shape;146;p19" descr="opengl_logo.png"/>
          <p:cNvPicPr preferRelativeResize="0"/>
          <p:nvPr/>
        </p:nvPicPr>
        <p:blipFill>
          <a:blip r:embed="rId4">
            <a:alphaModFix/>
          </a:blip>
          <a:stretch>
            <a:fillRect/>
          </a:stretch>
        </p:blipFill>
        <p:spPr>
          <a:xfrm>
            <a:off x="3454663" y="1089050"/>
            <a:ext cx="2234675" cy="975125"/>
          </a:xfrm>
          <a:prstGeom prst="rect">
            <a:avLst/>
          </a:prstGeom>
          <a:noFill/>
          <a:ln>
            <a:noFill/>
          </a:ln>
        </p:spPr>
      </p:pic>
      <p:sp>
        <p:nvSpPr>
          <p:cNvPr id="147" name="Google Shape;147;p19"/>
          <p:cNvSpPr/>
          <p:nvPr/>
        </p:nvSpPr>
        <p:spPr>
          <a:xfrm>
            <a:off x="3734525" y="2759775"/>
            <a:ext cx="14631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Droid Serif"/>
                <a:ea typeface="Droid Serif"/>
                <a:cs typeface="Droid Serif"/>
                <a:sym typeface="Droid Serif"/>
              </a:rPr>
              <a:t>Device Driver</a:t>
            </a:r>
          </a:p>
          <a:p>
            <a:pPr marL="0" lvl="0" indent="0" algn="ctr" rtl="0">
              <a:spcBef>
                <a:spcPts val="0"/>
              </a:spcBef>
              <a:spcAft>
                <a:spcPts val="0"/>
              </a:spcAft>
              <a:buNone/>
            </a:pPr>
            <a:r>
              <a:rPr lang="zh-CN" altLang="en-US" dirty="0">
                <a:latin typeface="Droid Serif"/>
                <a:ea typeface="Droid Serif"/>
                <a:cs typeface="Droid Serif"/>
                <a:sym typeface="Droid Serif"/>
              </a:rPr>
              <a:t>（设备驱动）</a:t>
            </a:r>
            <a:endParaRPr dirty="0">
              <a:latin typeface="Droid Serif"/>
              <a:ea typeface="Droid Serif"/>
              <a:cs typeface="Droid Serif"/>
              <a:sym typeface="Droid Serif"/>
            </a:endParaRPr>
          </a:p>
        </p:txBody>
      </p:sp>
      <p:cxnSp>
        <p:nvCxnSpPr>
          <p:cNvPr id="148" name="Google Shape;148;p19"/>
          <p:cNvCxnSpPr>
            <a:stCxn id="147" idx="2"/>
          </p:cNvCxnSpPr>
          <p:nvPr/>
        </p:nvCxnSpPr>
        <p:spPr>
          <a:xfrm flipH="1">
            <a:off x="4456475" y="3192975"/>
            <a:ext cx="9600" cy="320400"/>
          </a:xfrm>
          <a:prstGeom prst="straightConnector1">
            <a:avLst/>
          </a:prstGeom>
          <a:noFill/>
          <a:ln w="19050" cap="flat" cmpd="sng">
            <a:solidFill>
              <a:schemeClr val="dk2"/>
            </a:solidFill>
            <a:prstDash val="solid"/>
            <a:round/>
            <a:headEnd type="none" w="med" len="med"/>
            <a:tailEnd type="triangle" w="med" len="med"/>
          </a:ln>
        </p:spPr>
      </p:cxnSp>
      <p:pic>
        <p:nvPicPr>
          <p:cNvPr id="149" name="Google Shape;149;p19" descr="photo.jpg"/>
          <p:cNvPicPr preferRelativeResize="0"/>
          <p:nvPr/>
        </p:nvPicPr>
        <p:blipFill>
          <a:blip r:embed="rId5">
            <a:alphaModFix/>
          </a:blip>
          <a:stretch>
            <a:fillRect/>
          </a:stretch>
        </p:blipFill>
        <p:spPr>
          <a:xfrm>
            <a:off x="450775" y="1089050"/>
            <a:ext cx="1329901" cy="1329901"/>
          </a:xfrm>
          <a:prstGeom prst="rect">
            <a:avLst/>
          </a:prstGeom>
          <a:noFill/>
          <a:ln>
            <a:noFill/>
          </a:ln>
        </p:spPr>
      </p:pic>
      <p:cxnSp>
        <p:nvCxnSpPr>
          <p:cNvPr id="150" name="Google Shape;150;p19"/>
          <p:cNvCxnSpPr>
            <a:endCxn id="146" idx="1"/>
          </p:cNvCxnSpPr>
          <p:nvPr/>
        </p:nvCxnSpPr>
        <p:spPr>
          <a:xfrm>
            <a:off x="1848163" y="1568812"/>
            <a:ext cx="1606500" cy="7800"/>
          </a:xfrm>
          <a:prstGeom prst="straightConnector1">
            <a:avLst/>
          </a:prstGeom>
          <a:noFill/>
          <a:ln w="19050" cap="flat" cmpd="sng">
            <a:solidFill>
              <a:schemeClr val="dk2"/>
            </a:solidFill>
            <a:prstDash val="solid"/>
            <a:round/>
            <a:headEnd type="none" w="med" len="med"/>
            <a:tailEnd type="triangle" w="med" len="med"/>
          </a:ln>
        </p:spPr>
      </p:cxnSp>
      <p:pic>
        <p:nvPicPr>
          <p:cNvPr id="151" name="Google Shape;151;p19"/>
          <p:cNvPicPr preferRelativeResize="0"/>
          <p:nvPr/>
        </p:nvPicPr>
        <p:blipFill>
          <a:blip r:embed="rId6">
            <a:alphaModFix/>
          </a:blip>
          <a:stretch>
            <a:fillRect/>
          </a:stretch>
        </p:blipFill>
        <p:spPr>
          <a:xfrm>
            <a:off x="6624300" y="1568801"/>
            <a:ext cx="1905000" cy="733425"/>
          </a:xfrm>
          <a:prstGeom prst="rect">
            <a:avLst/>
          </a:prstGeom>
          <a:noFill/>
          <a:ln>
            <a:noFill/>
          </a:ln>
        </p:spPr>
      </p:pic>
      <p:sp>
        <p:nvSpPr>
          <p:cNvPr id="152" name="Google Shape;152;p19"/>
          <p:cNvSpPr txBox="1"/>
          <p:nvPr/>
        </p:nvSpPr>
        <p:spPr>
          <a:xfrm>
            <a:off x="547449" y="3334175"/>
            <a:ext cx="2907214" cy="102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Droid Serif"/>
              <a:buChar char="●"/>
            </a:pPr>
            <a:r>
              <a:rPr lang="en" dirty="0">
                <a:latin typeface="Droid Serif"/>
                <a:ea typeface="Droid Serif"/>
                <a:cs typeface="Droid Serif"/>
                <a:sym typeface="Droid Serif"/>
              </a:rPr>
              <a:t>Textures</a:t>
            </a:r>
            <a:r>
              <a:rPr lang="zh-CN" altLang="en-US" dirty="0">
                <a:latin typeface="Droid Serif"/>
                <a:ea typeface="Droid Serif"/>
                <a:cs typeface="Droid Serif"/>
                <a:sym typeface="Droid Serif"/>
              </a:rPr>
              <a:t>（纹理）</a:t>
            </a:r>
            <a:endParaRPr dirty="0">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dirty="0">
                <a:latin typeface="Droid Serif"/>
                <a:ea typeface="Droid Serif"/>
                <a:cs typeface="Droid Serif"/>
                <a:sym typeface="Droid Serif"/>
              </a:rPr>
              <a:t>Shaders</a:t>
            </a:r>
            <a:r>
              <a:rPr lang="zh-CN" altLang="en-US" dirty="0">
                <a:latin typeface="Droid Serif"/>
                <a:ea typeface="Droid Serif"/>
                <a:cs typeface="Droid Serif"/>
                <a:sym typeface="Droid Serif"/>
              </a:rPr>
              <a:t>（着色器）</a:t>
            </a:r>
            <a:endParaRPr dirty="0">
              <a:latin typeface="Droid Serif"/>
              <a:ea typeface="Droid Serif"/>
              <a:cs typeface="Droid Serif"/>
              <a:sym typeface="Droid Serif"/>
            </a:endParaRPr>
          </a:p>
          <a:p>
            <a:pPr marL="457200" lvl="0" indent="-317500">
              <a:buSzPts val="1400"/>
              <a:buFont typeface="Droid Serif"/>
              <a:buChar char="●"/>
            </a:pPr>
            <a:r>
              <a:rPr lang="en" dirty="0">
                <a:latin typeface="Droid Serif"/>
                <a:ea typeface="Droid Serif"/>
                <a:cs typeface="Droid Serif"/>
                <a:sym typeface="Droid Serif"/>
              </a:rPr>
              <a:t>vertex buffers</a:t>
            </a:r>
            <a:r>
              <a:rPr lang="zh-CN" altLang="en-US" dirty="0">
                <a:latin typeface="Droid Serif"/>
                <a:ea typeface="Droid Serif"/>
                <a:cs typeface="Droid Serif"/>
                <a:sym typeface="Droid Serif"/>
              </a:rPr>
              <a:t>（顶点缓冲区）</a:t>
            </a:r>
            <a:endParaRPr dirty="0">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dirty="0">
                <a:latin typeface="Droid Serif"/>
                <a:ea typeface="Droid Serif"/>
                <a:cs typeface="Droid Serif"/>
                <a:sym typeface="Droid Serif"/>
              </a:rPr>
              <a:t>…</a:t>
            </a:r>
            <a:endParaRPr dirty="0">
              <a:latin typeface="Droid Serif"/>
              <a:ea typeface="Droid Serif"/>
              <a:cs typeface="Droid Serif"/>
              <a:sym typeface="Droid Serif"/>
            </a:endParaRPr>
          </a:p>
        </p:txBody>
      </p:sp>
      <p:sp>
        <p:nvSpPr>
          <p:cNvPr id="153" name="Google Shape;153;p19"/>
          <p:cNvSpPr txBox="1"/>
          <p:nvPr/>
        </p:nvSpPr>
        <p:spPr>
          <a:xfrm>
            <a:off x="505525" y="2900975"/>
            <a:ext cx="19920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#include</a:t>
            </a:r>
            <a:r>
              <a:rPr lang="en">
                <a:latin typeface="Consolas"/>
                <a:ea typeface="Consolas"/>
                <a:cs typeface="Consolas"/>
                <a:sym typeface="Consolas"/>
              </a:rPr>
              <a:t> </a:t>
            </a:r>
            <a:r>
              <a:rPr lang="en" b="1">
                <a:latin typeface="Consolas"/>
                <a:ea typeface="Consolas"/>
                <a:cs typeface="Consolas"/>
                <a:sym typeface="Consolas"/>
              </a:rPr>
              <a:t>&lt;GL/gl.h&gt;</a:t>
            </a:r>
            <a:endParaRPr>
              <a:latin typeface="Consolas"/>
              <a:ea typeface="Consolas"/>
              <a:cs typeface="Consolas"/>
              <a:sym typeface="Consolas"/>
            </a:endParaRPr>
          </a:p>
        </p:txBody>
      </p:sp>
      <p:pic>
        <p:nvPicPr>
          <p:cNvPr id="154" name="Google Shape;154;p19"/>
          <p:cNvPicPr preferRelativeResize="0"/>
          <p:nvPr/>
        </p:nvPicPr>
        <p:blipFill>
          <a:blip r:embed="rId7">
            <a:alphaModFix/>
          </a:blip>
          <a:stretch>
            <a:fillRect/>
          </a:stretch>
        </p:blipFill>
        <p:spPr>
          <a:xfrm>
            <a:off x="6676150" y="2204550"/>
            <a:ext cx="1667049" cy="629447"/>
          </a:xfrm>
          <a:prstGeom prst="rect">
            <a:avLst/>
          </a:prstGeom>
          <a:noFill/>
          <a:ln>
            <a:noFill/>
          </a:ln>
        </p:spPr>
      </p:pic>
      <p:sp>
        <p:nvSpPr>
          <p:cNvPr id="155" name="Google Shape;155;p19"/>
          <p:cNvSpPr txBox="1"/>
          <p:nvPr/>
        </p:nvSpPr>
        <p:spPr>
          <a:xfrm>
            <a:off x="6556875" y="998500"/>
            <a:ext cx="2234700" cy="17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a:p>
            <a:pPr marL="0" lvl="0" indent="0" algn="l" rtl="0">
              <a:spcBef>
                <a:spcPts val="0"/>
              </a:spcBef>
              <a:spcAft>
                <a:spcPts val="0"/>
              </a:spcAft>
              <a:buNone/>
            </a:pPr>
            <a:r>
              <a:rPr lang="en" sz="3600">
                <a:latin typeface="Droid Serif"/>
                <a:ea typeface="Droid Serif"/>
                <a:cs typeface="Droid Serif"/>
                <a:sym typeface="Droid Serif"/>
              </a:rPr>
              <a:t>(             )</a:t>
            </a:r>
            <a:endParaRPr sz="3600">
              <a:latin typeface="Droid Serif"/>
              <a:ea typeface="Droid Serif"/>
              <a:cs typeface="Droid Serif"/>
              <a:sym typeface="Droid Serif"/>
            </a:endParaRPr>
          </a:p>
          <a:p>
            <a:pPr marL="0" lvl="0" indent="0" algn="l" rtl="0">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p:txBody>
      </p:sp>
      <p:pic>
        <p:nvPicPr>
          <p:cNvPr id="156" name="Google Shape;156;p19" descr="Pic 1.png"/>
          <p:cNvPicPr preferRelativeResize="0"/>
          <p:nvPr/>
        </p:nvPicPr>
        <p:blipFill>
          <a:blip r:embed="rId8">
            <a:alphaModFix/>
          </a:blip>
          <a:stretch>
            <a:fillRect/>
          </a:stretch>
        </p:blipFill>
        <p:spPr>
          <a:xfrm>
            <a:off x="7546975" y="1122625"/>
            <a:ext cx="536919" cy="549400"/>
          </a:xfrm>
          <a:prstGeom prst="rect">
            <a:avLst/>
          </a:prstGeom>
          <a:noFill/>
          <a:ln>
            <a:noFill/>
          </a:ln>
        </p:spPr>
      </p:pic>
      <p:sp>
        <p:nvSpPr>
          <p:cNvPr id="157" name="Google Shape;157;p19"/>
          <p:cNvSpPr/>
          <p:nvPr/>
        </p:nvSpPr>
        <p:spPr>
          <a:xfrm rot="-1203049">
            <a:off x="6642725" y="3583950"/>
            <a:ext cx="727809" cy="629450"/>
          </a:xfrm>
          <a:prstGeom prst="flowChartExtract">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19" descr="Laptop-clipart-images-and-notebook-clip-art-photo-share-submit-2.png"/>
          <p:cNvPicPr preferRelativeResize="0"/>
          <p:nvPr/>
        </p:nvPicPr>
        <p:blipFill>
          <a:blip r:embed="rId9">
            <a:alphaModFix/>
          </a:blip>
          <a:stretch>
            <a:fillRect/>
          </a:stretch>
        </p:blipFill>
        <p:spPr>
          <a:xfrm>
            <a:off x="5808267" y="3192971"/>
            <a:ext cx="2591818" cy="16769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p:nvPr/>
        </p:nvSpPr>
        <p:spPr>
          <a:xfrm>
            <a:off x="4273625" y="1857675"/>
            <a:ext cx="1347600" cy="5391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goals</a:t>
            </a:r>
            <a:r>
              <a:rPr lang="zh-CN" altLang="en-US" sz="3600" b="1" dirty="0">
                <a:solidFill>
                  <a:srgbClr val="434343"/>
                </a:solidFill>
                <a:latin typeface="Droid Sans"/>
                <a:ea typeface="Droid Sans"/>
                <a:cs typeface="Droid Sans"/>
                <a:sym typeface="Droid Sans"/>
              </a:rPr>
              <a:t>（目标）</a:t>
            </a:r>
            <a:endParaRPr sz="3600" b="1" dirty="0">
              <a:solidFill>
                <a:srgbClr val="434343"/>
              </a:solidFill>
              <a:latin typeface="Droid Sans"/>
              <a:ea typeface="Droid Sans"/>
              <a:cs typeface="Droid Sans"/>
              <a:sym typeface="Droid Sans"/>
            </a:endParaRPr>
          </a:p>
        </p:txBody>
      </p:sp>
      <p:sp>
        <p:nvSpPr>
          <p:cNvPr id="166" name="Google Shape;166;p20"/>
          <p:cNvSpPr txBox="1"/>
          <p:nvPr/>
        </p:nvSpPr>
        <p:spPr>
          <a:xfrm>
            <a:off x="570325" y="1335700"/>
            <a:ext cx="7707300" cy="110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AutoNum type="arabicPeriod"/>
            </a:pPr>
            <a:r>
              <a:rPr lang="zh-CN" altLang="en" sz="1800" i="1" dirty="0">
                <a:latin typeface="Droid Serif"/>
                <a:ea typeface="Droid Serif"/>
                <a:cs typeface="Droid Serif"/>
                <a:sym typeface="Droid Serif"/>
              </a:rPr>
              <a:t>将</a:t>
            </a:r>
            <a:r>
              <a:rPr lang="zh-CN" altLang="en-US" sz="1800" i="1" dirty="0">
                <a:latin typeface="Droid Serif"/>
                <a:ea typeface="Droid Serif"/>
                <a:cs typeface="Droid Serif"/>
                <a:sym typeface="Droid Serif"/>
              </a:rPr>
              <a:t>内容渲染成像素</a:t>
            </a:r>
            <a:endParaRPr lang="en-US" altLang="zh-CN" sz="1800" i="1" dirty="0">
              <a:latin typeface="Droid Serif"/>
              <a:ea typeface="Droid Serif"/>
              <a:cs typeface="Droid Serif"/>
              <a:sym typeface="Droid Serif"/>
            </a:endParaRPr>
          </a:p>
          <a:p>
            <a:pPr marL="457200" lvl="0" indent="-342900" algn="l" rtl="0">
              <a:spcBef>
                <a:spcPts val="0"/>
              </a:spcBef>
              <a:spcAft>
                <a:spcPts val="0"/>
              </a:spcAft>
              <a:buSzPts val="1800"/>
              <a:buFont typeface="Droid Serif"/>
              <a:buAutoNum type="arabicPeriod"/>
            </a:pPr>
            <a:endParaRPr lang="en" sz="1800" i="1" dirty="0">
              <a:latin typeface="Droid Serif"/>
              <a:ea typeface="Droid Serif"/>
              <a:cs typeface="Droid Serif"/>
              <a:sym typeface="Droid Serif"/>
            </a:endParaRPr>
          </a:p>
          <a:p>
            <a:pPr marL="457200" lvl="0" indent="-342900" algn="l" rtl="0">
              <a:spcBef>
                <a:spcPts val="0"/>
              </a:spcBef>
              <a:spcAft>
                <a:spcPts val="0"/>
              </a:spcAft>
              <a:buSzPts val="1800"/>
              <a:buFont typeface="Droid Serif"/>
              <a:buAutoNum type="arabicPeriod"/>
            </a:pPr>
            <a:r>
              <a:rPr lang="zh-CN" altLang="en" sz="1800" i="1" dirty="0">
                <a:latin typeface="Droid Serif"/>
                <a:ea typeface="Droid Serif"/>
                <a:cs typeface="Droid Serif"/>
                <a:sym typeface="Droid Serif"/>
              </a:rPr>
              <a:t>构建</a:t>
            </a:r>
            <a:r>
              <a:rPr lang="zh-CN" altLang="en-US" sz="1800" i="1" dirty="0">
                <a:latin typeface="Droid Serif"/>
                <a:ea typeface="Droid Serif"/>
                <a:cs typeface="Droid Serif"/>
                <a:sym typeface="Droid Serif"/>
              </a:rPr>
              <a:t>一个数据结构，可以高效的更新渲染</a:t>
            </a:r>
            <a:endParaRPr sz="1800" i="1" dirty="0">
              <a:latin typeface="Droid Serif"/>
              <a:ea typeface="Droid Serif"/>
              <a:cs typeface="Droid Serif"/>
              <a:sym typeface="Droid Serif"/>
            </a:endParaRPr>
          </a:p>
          <a:p>
            <a:pPr marL="0" lvl="0" indent="0" algn="l" rtl="0">
              <a:spcBef>
                <a:spcPts val="0"/>
              </a:spcBef>
              <a:spcAft>
                <a:spcPts val="0"/>
              </a:spcAft>
              <a:buNone/>
            </a:pPr>
            <a:endParaRPr sz="1800" i="1" dirty="0">
              <a:latin typeface="Droid Serif"/>
              <a:ea typeface="Droid Serif"/>
              <a:cs typeface="Droid Serif"/>
              <a:sym typeface="Droid Serif"/>
            </a:endParaRPr>
          </a:p>
          <a:p>
            <a:pPr marL="0" lvl="0" indent="0" algn="l" rtl="0">
              <a:spcBef>
                <a:spcPts val="0"/>
              </a:spcBef>
              <a:spcAft>
                <a:spcPts val="0"/>
              </a:spcAft>
              <a:buNone/>
            </a:pPr>
            <a:endParaRPr sz="1800" i="1" dirty="0">
              <a:latin typeface="Droid Serif"/>
              <a:ea typeface="Droid Serif"/>
              <a:cs typeface="Droid Serif"/>
              <a:sym typeface="Droid Serif"/>
            </a:endParaRPr>
          </a:p>
        </p:txBody>
      </p:sp>
      <p:cxnSp>
        <p:nvCxnSpPr>
          <p:cNvPr id="167" name="Google Shape;167;p20"/>
          <p:cNvCxnSpPr/>
          <p:nvPr/>
        </p:nvCxnSpPr>
        <p:spPr>
          <a:xfrm>
            <a:off x="741150" y="4235125"/>
            <a:ext cx="2772000" cy="0"/>
          </a:xfrm>
          <a:prstGeom prst="straightConnector1">
            <a:avLst/>
          </a:prstGeom>
          <a:noFill/>
          <a:ln w="28575" cap="flat" cmpd="sng">
            <a:solidFill>
              <a:schemeClr val="dk2"/>
            </a:solidFill>
            <a:prstDash val="solid"/>
            <a:round/>
            <a:headEnd type="none" w="med" len="med"/>
            <a:tailEnd type="triangle" w="med" len="med"/>
          </a:ln>
        </p:spPr>
      </p:cxnSp>
      <p:sp>
        <p:nvSpPr>
          <p:cNvPr id="168" name="Google Shape;168;p20"/>
          <p:cNvSpPr/>
          <p:nvPr/>
        </p:nvSpPr>
        <p:spPr>
          <a:xfrm>
            <a:off x="741150" y="3351375"/>
            <a:ext cx="1395600" cy="539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erif"/>
                <a:ea typeface="Droid Serif"/>
                <a:cs typeface="Droid Serif"/>
                <a:sym typeface="Droid Serif"/>
              </a:rPr>
              <a:t>initial render</a:t>
            </a:r>
            <a:endParaRPr>
              <a:latin typeface="Droid Serif"/>
              <a:ea typeface="Droid Serif"/>
              <a:cs typeface="Droid Serif"/>
              <a:sym typeface="Droid Serif"/>
            </a:endParaRPr>
          </a:p>
        </p:txBody>
      </p:sp>
      <p:sp>
        <p:nvSpPr>
          <p:cNvPr id="169" name="Google Shape;169;p20"/>
          <p:cNvSpPr/>
          <p:nvPr/>
        </p:nvSpPr>
        <p:spPr>
          <a:xfrm>
            <a:off x="2414350"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0" name="Google Shape;170;p20"/>
          <p:cNvSpPr/>
          <p:nvPr/>
        </p:nvSpPr>
        <p:spPr>
          <a:xfrm>
            <a:off x="2780225"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1" name="Google Shape;171;p20"/>
          <p:cNvSpPr/>
          <p:nvPr/>
        </p:nvSpPr>
        <p:spPr>
          <a:xfrm>
            <a:off x="3146100"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2" name="Google Shape;172;p20"/>
          <p:cNvSpPr txBox="1"/>
          <p:nvPr/>
        </p:nvSpPr>
        <p:spPr>
          <a:xfrm rot="3555041">
            <a:off x="18672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roid Serif"/>
                <a:ea typeface="Droid Serif"/>
                <a:cs typeface="Droid Serif"/>
                <a:sym typeface="Droid Serif"/>
              </a:rPr>
              <a:t>update</a:t>
            </a:r>
            <a:endParaRPr dirty="0">
              <a:latin typeface="Droid Serif"/>
              <a:ea typeface="Droid Serif"/>
              <a:cs typeface="Droid Serif"/>
              <a:sym typeface="Droid Serif"/>
            </a:endParaRPr>
          </a:p>
        </p:txBody>
      </p:sp>
      <p:sp>
        <p:nvSpPr>
          <p:cNvPr id="173" name="Google Shape;173;p20"/>
          <p:cNvSpPr txBox="1"/>
          <p:nvPr/>
        </p:nvSpPr>
        <p:spPr>
          <a:xfrm rot="3555041">
            <a:off x="22565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roid Serif"/>
                <a:ea typeface="Droid Serif"/>
                <a:cs typeface="Droid Serif"/>
                <a:sym typeface="Droid Serif"/>
              </a:rPr>
              <a:t>update</a:t>
            </a:r>
            <a:endParaRPr dirty="0">
              <a:latin typeface="Droid Serif"/>
              <a:ea typeface="Droid Serif"/>
              <a:cs typeface="Droid Serif"/>
              <a:sym typeface="Droid Serif"/>
            </a:endParaRPr>
          </a:p>
        </p:txBody>
      </p:sp>
      <p:sp>
        <p:nvSpPr>
          <p:cNvPr id="174" name="Google Shape;174;p20"/>
          <p:cNvSpPr txBox="1"/>
          <p:nvPr/>
        </p:nvSpPr>
        <p:spPr>
          <a:xfrm rot="3555041">
            <a:off x="26409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roid Serif"/>
                <a:ea typeface="Droid Serif"/>
                <a:cs typeface="Droid Serif"/>
                <a:sym typeface="Droid Serif"/>
              </a:rPr>
              <a:t>update</a:t>
            </a:r>
            <a:endParaRPr dirty="0">
              <a:latin typeface="Droid Serif"/>
              <a:ea typeface="Droid Serif"/>
              <a:cs typeface="Droid Serif"/>
              <a:sym typeface="Droid Serif"/>
            </a:endParaRPr>
          </a:p>
        </p:txBody>
      </p:sp>
      <p:sp>
        <p:nvSpPr>
          <p:cNvPr id="175" name="Google Shape;175;p20"/>
          <p:cNvSpPr txBox="1"/>
          <p:nvPr/>
        </p:nvSpPr>
        <p:spPr>
          <a:xfrm>
            <a:off x="676200" y="4235125"/>
            <a:ext cx="5679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 i="1" dirty="0">
                <a:latin typeface="Droid Serif"/>
                <a:ea typeface="Droid Serif"/>
                <a:cs typeface="Droid Serif"/>
                <a:sym typeface="Droid Serif"/>
              </a:rPr>
              <a:t>时间</a:t>
            </a:r>
            <a:endParaRPr i="1" dirty="0">
              <a:latin typeface="Droid Serif"/>
              <a:ea typeface="Droid Serif"/>
              <a:cs typeface="Droid Serif"/>
              <a:sym typeface="Droid Serif"/>
            </a:endParaRPr>
          </a:p>
        </p:txBody>
      </p:sp>
      <p:sp>
        <p:nvSpPr>
          <p:cNvPr id="176" name="Google Shape;176;p20"/>
          <p:cNvSpPr txBox="1"/>
          <p:nvPr/>
        </p:nvSpPr>
        <p:spPr>
          <a:xfrm>
            <a:off x="4639375" y="2646950"/>
            <a:ext cx="3378600" cy="19155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dirty="0">
                <a:latin typeface="Droid Serif"/>
                <a:ea typeface="Droid Serif"/>
                <a:cs typeface="Droid Serif"/>
                <a:sym typeface="Droid Serif"/>
              </a:rPr>
              <a:t>JavaScript</a:t>
            </a:r>
            <a:r>
              <a:rPr lang="zh-CN" altLang="en-US" sz="1800" dirty="0">
                <a:latin typeface="Droid Serif"/>
                <a:ea typeface="Droid Serif"/>
                <a:cs typeface="Droid Serif"/>
                <a:sym typeface="Droid Serif"/>
              </a:rPr>
              <a:t>执行</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用户</a:t>
            </a:r>
            <a:r>
              <a:rPr lang="zh-CN" altLang="en-US" sz="1800" dirty="0">
                <a:latin typeface="Droid Serif"/>
                <a:ea typeface="Droid Serif"/>
                <a:cs typeface="Droid Serif"/>
                <a:sym typeface="Droid Serif"/>
              </a:rPr>
              <a:t>输入</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异步</a:t>
            </a:r>
            <a:r>
              <a:rPr lang="zh-CN" altLang="en-US" sz="1800" dirty="0">
                <a:latin typeface="Droid Serif"/>
                <a:ea typeface="Droid Serif"/>
                <a:cs typeface="Droid Serif"/>
                <a:sym typeface="Droid Serif"/>
              </a:rPr>
              <a:t>加载</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动画</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滚动</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缩放</a:t>
            </a:r>
            <a:endParaRPr sz="1800" dirty="0">
              <a:latin typeface="Droid Serif"/>
              <a:ea typeface="Droid Serif"/>
              <a:cs typeface="Droid Serif"/>
              <a:sym typeface="Droid Serif"/>
            </a:endParaRPr>
          </a:p>
        </p:txBody>
      </p:sp>
      <p:cxnSp>
        <p:nvCxnSpPr>
          <p:cNvPr id="177" name="Google Shape;177;p20"/>
          <p:cNvCxnSpPr/>
          <p:nvPr/>
        </p:nvCxnSpPr>
        <p:spPr>
          <a:xfrm rot="10800000">
            <a:off x="4995500" y="2271600"/>
            <a:ext cx="0" cy="356100"/>
          </a:xfrm>
          <a:prstGeom prst="straightConnector1">
            <a:avLst/>
          </a:prstGeom>
          <a:noFill/>
          <a:ln w="76200" cap="flat" cmpd="sng">
            <a:solidFill>
              <a:srgbClr val="EA9999"/>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stages</a:t>
            </a:r>
            <a:r>
              <a:rPr lang="zh-CN" altLang="en-US" sz="3600" b="1" dirty="0">
                <a:solidFill>
                  <a:srgbClr val="434343"/>
                </a:solidFill>
                <a:latin typeface="Droid Sans"/>
                <a:ea typeface="Droid Sans"/>
                <a:cs typeface="Droid Sans"/>
                <a:sym typeface="Droid Sans"/>
              </a:rPr>
              <a:t>（多阶段）</a:t>
            </a:r>
            <a:endParaRPr sz="3600" b="1" dirty="0">
              <a:solidFill>
                <a:srgbClr val="434343"/>
              </a:solidFill>
              <a:latin typeface="Droid Sans"/>
              <a:ea typeface="Droid Sans"/>
              <a:cs typeface="Droid Sans"/>
              <a:sym typeface="Droid Sans"/>
            </a:endParaRPr>
          </a:p>
        </p:txBody>
      </p:sp>
      <p:grpSp>
        <p:nvGrpSpPr>
          <p:cNvPr id="184" name="Google Shape;184;p21"/>
          <p:cNvGrpSpPr/>
          <p:nvPr/>
        </p:nvGrpSpPr>
        <p:grpSpPr>
          <a:xfrm>
            <a:off x="7091530" y="2273849"/>
            <a:ext cx="1391997" cy="900622"/>
            <a:chOff x="4659550" y="2033075"/>
            <a:chExt cx="3929975" cy="2542694"/>
          </a:xfrm>
        </p:grpSpPr>
        <p:pic>
          <p:nvPicPr>
            <p:cNvPr id="185" name="Google Shape;185;p21"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186" name="Google Shape;186;p21"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87" name="Google Shape;187;p21"/>
          <p:cNvSpPr txBox="1"/>
          <p:nvPr/>
        </p:nvSpPr>
        <p:spPr>
          <a:xfrm>
            <a:off x="514750" y="2533650"/>
            <a:ext cx="1600200" cy="381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88" name="Google Shape;188;p21"/>
          <p:cNvSpPr txBox="1"/>
          <p:nvPr/>
        </p:nvSpPr>
        <p:spPr>
          <a:xfrm>
            <a:off x="1352950" y="2228850"/>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189" name="Google Shape;189;p21"/>
          <p:cNvSpPr txBox="1"/>
          <p:nvPr/>
        </p:nvSpPr>
        <p:spPr>
          <a:xfrm>
            <a:off x="2394850" y="2571750"/>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latin typeface="Droid Sans"/>
                <a:ea typeface="Droid Sans"/>
                <a:cs typeface="Droid Sans"/>
                <a:sym typeface="Droid Sans"/>
              </a:rPr>
              <a:t>阶段</a:t>
            </a:r>
            <a:endParaRPr dirty="0">
              <a:solidFill>
                <a:srgbClr val="0000FF"/>
              </a:solidFill>
              <a:latin typeface="Droid Sans"/>
              <a:ea typeface="Droid Sans"/>
              <a:cs typeface="Droid Sans"/>
              <a:sym typeface="Droid Sans"/>
            </a:endParaRPr>
          </a:p>
        </p:txBody>
      </p:sp>
      <p:sp>
        <p:nvSpPr>
          <p:cNvPr id="190" name="Google Shape;190;p21"/>
          <p:cNvSpPr txBox="1"/>
          <p:nvPr/>
        </p:nvSpPr>
        <p:spPr>
          <a:xfrm>
            <a:off x="4333550" y="2571750"/>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latin typeface="Droid Sans"/>
                <a:ea typeface="Droid Sans"/>
                <a:cs typeface="Droid Sans"/>
                <a:sym typeface="Droid Sans"/>
              </a:rPr>
              <a:t>阶段</a:t>
            </a:r>
            <a:endParaRPr dirty="0">
              <a:solidFill>
                <a:srgbClr val="0000FF"/>
              </a:solidFill>
              <a:latin typeface="Droid Sans"/>
              <a:ea typeface="Droid Sans"/>
              <a:cs typeface="Droid Sans"/>
              <a:sym typeface="Droid Sans"/>
            </a:endParaRPr>
          </a:p>
        </p:txBody>
      </p:sp>
      <p:sp>
        <p:nvSpPr>
          <p:cNvPr id="191" name="Google Shape;191;p21"/>
          <p:cNvSpPr txBox="1"/>
          <p:nvPr/>
        </p:nvSpPr>
        <p:spPr>
          <a:xfrm>
            <a:off x="6159700" y="2571763"/>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latin typeface="Droid Sans"/>
                <a:ea typeface="Droid Sans"/>
                <a:cs typeface="Droid Sans"/>
                <a:sym typeface="Droid Sans"/>
              </a:rPr>
              <a:t>阶段</a:t>
            </a:r>
            <a:endParaRPr dirty="0">
              <a:solidFill>
                <a:srgbClr val="0000FF"/>
              </a:solidFill>
              <a:latin typeface="Droid Sans"/>
              <a:ea typeface="Droid Sans"/>
              <a:cs typeface="Droid Sans"/>
              <a:sym typeface="Droid Sans"/>
            </a:endParaRPr>
          </a:p>
        </p:txBody>
      </p:sp>
      <p:sp>
        <p:nvSpPr>
          <p:cNvPr id="192" name="Google Shape;192;p21"/>
          <p:cNvSpPr/>
          <p:nvPr/>
        </p:nvSpPr>
        <p:spPr>
          <a:xfrm>
            <a:off x="3364200" y="2266650"/>
            <a:ext cx="701100" cy="907800"/>
          </a:xfrm>
          <a:prstGeom prst="plaque">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a:t>
            </a:r>
            <a:endParaRPr sz="1800" b="1">
              <a:latin typeface="Droid Sans"/>
              <a:ea typeface="Droid Sans"/>
              <a:cs typeface="Droid Sans"/>
              <a:sym typeface="Droid Sans"/>
            </a:endParaRPr>
          </a:p>
        </p:txBody>
      </p:sp>
      <p:sp>
        <p:nvSpPr>
          <p:cNvPr id="193" name="Google Shape;193;p21"/>
          <p:cNvSpPr/>
          <p:nvPr/>
        </p:nvSpPr>
        <p:spPr>
          <a:xfrm>
            <a:off x="5227863" y="2266650"/>
            <a:ext cx="701100" cy="907800"/>
          </a:xfrm>
          <a:prstGeom prst="plaque">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a:t>
            </a:r>
            <a:endParaRPr sz="1800" b="1">
              <a:latin typeface="Droid Sans"/>
              <a:ea typeface="Droid Sans"/>
              <a:cs typeface="Droid Sans"/>
              <a:sym typeface="Droid Sans"/>
            </a:endParaRPr>
          </a:p>
        </p:txBody>
      </p:sp>
      <p:sp>
        <p:nvSpPr>
          <p:cNvPr id="194" name="Google Shape;194;p21"/>
          <p:cNvSpPr txBox="1"/>
          <p:nvPr/>
        </p:nvSpPr>
        <p:spPr>
          <a:xfrm>
            <a:off x="7689075" y="2059275"/>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195" name="Google Shape;195;p21"/>
          <p:cNvSpPr/>
          <p:nvPr/>
        </p:nvSpPr>
        <p:spPr>
          <a:xfrm>
            <a:off x="2377725" y="1494350"/>
            <a:ext cx="4483200" cy="734400"/>
          </a:xfrm>
          <a:prstGeom prst="rightArrow">
            <a:avLst>
              <a:gd name="adj1" fmla="val 50000"/>
              <a:gd name="adj2"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i="1" dirty="0">
                <a:latin typeface="Droid Serif"/>
                <a:ea typeface="Droid Serif"/>
                <a:cs typeface="Droid Serif"/>
                <a:sym typeface="Droid Serif"/>
              </a:rPr>
              <a:t>lifecycle</a:t>
            </a:r>
            <a:endParaRPr sz="1800" b="1" i="1" dirty="0">
              <a:latin typeface="Droid Serif"/>
              <a:ea typeface="Droid Serif"/>
              <a:cs typeface="Droid Serif"/>
              <a:sym typeface="Droid Serif"/>
            </a:endParaRPr>
          </a:p>
        </p:txBody>
      </p:sp>
      <p:sp>
        <p:nvSpPr>
          <p:cNvPr id="196" name="Google Shape;196;p21"/>
          <p:cNvSpPr txBox="1"/>
          <p:nvPr/>
        </p:nvSpPr>
        <p:spPr>
          <a:xfrm>
            <a:off x="3317750" y="3748225"/>
            <a:ext cx="33531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 sz="1800" i="1" dirty="0">
                <a:latin typeface="Droid Serif"/>
                <a:ea typeface="Droid Serif"/>
                <a:cs typeface="Droid Serif"/>
                <a:sym typeface="Droid Serif"/>
              </a:rPr>
              <a:t>中间</a:t>
            </a:r>
            <a:r>
              <a:rPr lang="zh-CN" altLang="en-US" sz="1800" i="1" dirty="0">
                <a:latin typeface="Droid Serif"/>
                <a:ea typeface="Droid Serif"/>
                <a:cs typeface="Droid Serif"/>
                <a:sym typeface="Droid Serif"/>
              </a:rPr>
              <a:t>数据结构</a:t>
            </a:r>
            <a:endParaRPr sz="1800" i="1" dirty="0">
              <a:latin typeface="Droid Serif"/>
              <a:ea typeface="Droid Serif"/>
              <a:cs typeface="Droid Serif"/>
              <a:sym typeface="Droid Serif"/>
            </a:endParaRPr>
          </a:p>
        </p:txBody>
      </p:sp>
      <p:cxnSp>
        <p:nvCxnSpPr>
          <p:cNvPr id="197" name="Google Shape;197;p21"/>
          <p:cNvCxnSpPr>
            <a:endCxn id="192" idx="2"/>
          </p:cNvCxnSpPr>
          <p:nvPr/>
        </p:nvCxnSpPr>
        <p:spPr>
          <a:xfrm rot="10800000" flipH="1">
            <a:off x="3706950" y="3174450"/>
            <a:ext cx="7800" cy="606900"/>
          </a:xfrm>
          <a:prstGeom prst="straightConnector1">
            <a:avLst/>
          </a:prstGeom>
          <a:noFill/>
          <a:ln w="19050" cap="flat" cmpd="sng">
            <a:solidFill>
              <a:schemeClr val="dk2"/>
            </a:solidFill>
            <a:prstDash val="solid"/>
            <a:round/>
            <a:headEnd type="none" w="med" len="med"/>
            <a:tailEnd type="triangle" w="med" len="med"/>
          </a:ln>
        </p:spPr>
      </p:cxnSp>
      <p:cxnSp>
        <p:nvCxnSpPr>
          <p:cNvPr id="198" name="Google Shape;198;p21"/>
          <p:cNvCxnSpPr>
            <a:endCxn id="193" idx="2"/>
          </p:cNvCxnSpPr>
          <p:nvPr/>
        </p:nvCxnSpPr>
        <p:spPr>
          <a:xfrm rot="10800000">
            <a:off x="5578413" y="3174450"/>
            <a:ext cx="2700" cy="615000"/>
          </a:xfrm>
          <a:prstGeom prst="straightConnector1">
            <a:avLst/>
          </a:prstGeom>
          <a:noFill/>
          <a:ln w="19050" cap="flat" cmpd="sng">
            <a:solidFill>
              <a:schemeClr val="dk2"/>
            </a:solidFill>
            <a:prstDash val="solid"/>
            <a:round/>
            <a:headEnd type="none" w="med" len="med"/>
            <a:tailEnd type="triangle" w="med" len="med"/>
          </a:ln>
        </p:spPr>
      </p:cxnSp>
      <p:cxnSp>
        <p:nvCxnSpPr>
          <p:cNvPr id="199" name="Google Shape;199;p21"/>
          <p:cNvCxnSpPr>
            <a:endCxn id="189" idx="1"/>
          </p:cNvCxnSpPr>
          <p:nvPr/>
        </p:nvCxnSpPr>
        <p:spPr>
          <a:xfrm>
            <a:off x="2114950" y="2724150"/>
            <a:ext cx="279900" cy="0"/>
          </a:xfrm>
          <a:prstGeom prst="straightConnector1">
            <a:avLst/>
          </a:prstGeom>
          <a:noFill/>
          <a:ln w="19050" cap="flat" cmpd="sng">
            <a:solidFill>
              <a:schemeClr val="dk2"/>
            </a:solidFill>
            <a:prstDash val="solid"/>
            <a:round/>
            <a:headEnd type="none" w="med" len="med"/>
            <a:tailEnd type="triangle" w="med" len="med"/>
          </a:ln>
        </p:spPr>
      </p:cxnSp>
      <p:cxnSp>
        <p:nvCxnSpPr>
          <p:cNvPr id="200" name="Google Shape;200;p21"/>
          <p:cNvCxnSpPr>
            <a:stCxn id="189" idx="3"/>
            <a:endCxn id="192" idx="1"/>
          </p:cNvCxnSpPr>
          <p:nvPr/>
        </p:nvCxnSpPr>
        <p:spPr>
          <a:xfrm rot="10800000" flipH="1">
            <a:off x="3095950" y="2720550"/>
            <a:ext cx="268200" cy="3600"/>
          </a:xfrm>
          <a:prstGeom prst="straightConnector1">
            <a:avLst/>
          </a:prstGeom>
          <a:noFill/>
          <a:ln w="19050" cap="flat" cmpd="sng">
            <a:solidFill>
              <a:schemeClr val="dk2"/>
            </a:solidFill>
            <a:prstDash val="solid"/>
            <a:round/>
            <a:headEnd type="none" w="med" len="med"/>
            <a:tailEnd type="triangle" w="med" len="med"/>
          </a:ln>
        </p:spPr>
      </p:cxnSp>
      <p:cxnSp>
        <p:nvCxnSpPr>
          <p:cNvPr id="201" name="Google Shape;201;p21"/>
          <p:cNvCxnSpPr>
            <a:stCxn id="192" idx="3"/>
            <a:endCxn id="190" idx="1"/>
          </p:cNvCxnSpPr>
          <p:nvPr/>
        </p:nvCxnSpPr>
        <p:spPr>
          <a:xfrm>
            <a:off x="4065300" y="2720550"/>
            <a:ext cx="268200" cy="3600"/>
          </a:xfrm>
          <a:prstGeom prst="straightConnector1">
            <a:avLst/>
          </a:prstGeom>
          <a:noFill/>
          <a:ln w="19050" cap="flat" cmpd="sng">
            <a:solidFill>
              <a:schemeClr val="dk2"/>
            </a:solidFill>
            <a:prstDash val="solid"/>
            <a:round/>
            <a:headEnd type="none" w="med" len="med"/>
            <a:tailEnd type="triangle" w="med" len="med"/>
          </a:ln>
        </p:spPr>
      </p:cxnSp>
      <p:cxnSp>
        <p:nvCxnSpPr>
          <p:cNvPr id="202" name="Google Shape;202;p21"/>
          <p:cNvCxnSpPr>
            <a:stCxn id="190" idx="3"/>
            <a:endCxn id="193" idx="1"/>
          </p:cNvCxnSpPr>
          <p:nvPr/>
        </p:nvCxnSpPr>
        <p:spPr>
          <a:xfrm rot="10800000" flipH="1">
            <a:off x="5034650" y="2720550"/>
            <a:ext cx="193200" cy="36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21"/>
          <p:cNvCxnSpPr>
            <a:stCxn id="193" idx="3"/>
            <a:endCxn id="191" idx="1"/>
          </p:cNvCxnSpPr>
          <p:nvPr/>
        </p:nvCxnSpPr>
        <p:spPr>
          <a:xfrm>
            <a:off x="5928963" y="2720550"/>
            <a:ext cx="230700" cy="3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21"/>
          <p:cNvCxnSpPr>
            <a:stCxn id="191" idx="3"/>
            <a:endCxn id="186" idx="1"/>
          </p:cNvCxnSpPr>
          <p:nvPr/>
        </p:nvCxnSpPr>
        <p:spPr>
          <a:xfrm>
            <a:off x="6860800" y="2724163"/>
            <a:ext cx="2307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10453</TotalTime>
  <Words>10978</Words>
  <Application>Microsoft Macintosh PowerPoint</Application>
  <PresentationFormat>全屏显示(16:9)</PresentationFormat>
  <Paragraphs>1280</Paragraphs>
  <Slides>66</Slides>
  <Notes>66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66</vt:i4>
      </vt:variant>
    </vt:vector>
  </HeadingPairs>
  <TitlesOfParts>
    <vt:vector size="77" baseType="lpstr">
      <vt:lpstr>Droid Sans</vt:lpstr>
      <vt:lpstr>Droid Serif</vt:lpstr>
      <vt:lpstr>SimHei</vt:lpstr>
      <vt:lpstr>Times New Roman</vt:lpstr>
      <vt:lpstr>Playfair Display</vt:lpstr>
      <vt:lpstr>Syncopate</vt:lpstr>
      <vt:lpstr>Arial</vt:lpstr>
      <vt:lpstr>宋体</vt:lpstr>
      <vt:lpstr>Consolas</vt:lpstr>
      <vt:lpstr>Impact</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User</cp:lastModifiedBy>
  <cp:revision>285</cp:revision>
  <dcterms:modified xsi:type="dcterms:W3CDTF">2020-11-01T11:22:01Z</dcterms:modified>
</cp:coreProperties>
</file>